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r:id="rId1"/>
    <p:sldMasterId r:id="rId2"/>
  </p:sldMasterIdLst>
  <p:notesMasterIdLst>
    <p:notesMasterId r:id="rId31"/>
  </p:notesMasterIdLst>
  <p:handoutMasterIdLst>
    <p:handoutMasterId r:id="rId32"/>
  </p:handoutMasterIdLst>
  <p:sldIdLst>
    <p:sldId id="826" r:id="rId3"/>
    <p:sldId id="681" r:id="rId4"/>
    <p:sldId id="828" r:id="rId5"/>
    <p:sldId id="829" r:id="rId6"/>
    <p:sldId id="831" r:id="rId7"/>
    <p:sldId id="830" r:id="rId8"/>
    <p:sldId id="832" r:id="rId9"/>
    <p:sldId id="833" r:id="rId10"/>
    <p:sldId id="827" r:id="rId11"/>
    <p:sldId id="843" r:id="rId12"/>
    <p:sldId id="844" r:id="rId13"/>
    <p:sldId id="845" r:id="rId14"/>
    <p:sldId id="846" r:id="rId15"/>
    <p:sldId id="847" r:id="rId16"/>
    <p:sldId id="848" r:id="rId17"/>
    <p:sldId id="849" r:id="rId18"/>
    <p:sldId id="850" r:id="rId19"/>
    <p:sldId id="851" r:id="rId20"/>
    <p:sldId id="852" r:id="rId21"/>
    <p:sldId id="853" r:id="rId22"/>
    <p:sldId id="835" r:id="rId23"/>
    <p:sldId id="836" r:id="rId24"/>
    <p:sldId id="838" r:id="rId25"/>
    <p:sldId id="837" r:id="rId26"/>
    <p:sldId id="839" r:id="rId27"/>
    <p:sldId id="840" r:id="rId28"/>
    <p:sldId id="730" r:id="rId29"/>
    <p:sldId id="841" r:id="rId3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pitchFamily="-84" charset="0"/>
        <a:ea typeface="ＭＳ Ｐゴシック" charset="-128"/>
        <a:cs typeface="ＭＳ Ｐゴシック" charset="-128"/>
      </a:defRPr>
    </a:lvl1pPr>
    <a:lvl2pPr marL="457200" algn="l" rtl="0" fontAlgn="base">
      <a:spcBef>
        <a:spcPct val="0"/>
      </a:spcBef>
      <a:spcAft>
        <a:spcPct val="0"/>
      </a:spcAft>
      <a:defRPr sz="2400" b="1" kern="1200">
        <a:solidFill>
          <a:schemeClr val="tx1"/>
        </a:solidFill>
        <a:latin typeface="Arial" pitchFamily="-84" charset="0"/>
        <a:ea typeface="ＭＳ Ｐゴシック" charset="-128"/>
        <a:cs typeface="ＭＳ Ｐゴシック" charset="-128"/>
      </a:defRPr>
    </a:lvl2pPr>
    <a:lvl3pPr marL="914400" algn="l" rtl="0" fontAlgn="base">
      <a:spcBef>
        <a:spcPct val="0"/>
      </a:spcBef>
      <a:spcAft>
        <a:spcPct val="0"/>
      </a:spcAft>
      <a:defRPr sz="2400" b="1" kern="1200">
        <a:solidFill>
          <a:schemeClr val="tx1"/>
        </a:solidFill>
        <a:latin typeface="Arial" pitchFamily="-84" charset="0"/>
        <a:ea typeface="ＭＳ Ｐゴシック" charset="-128"/>
        <a:cs typeface="ＭＳ Ｐゴシック" charset="-128"/>
      </a:defRPr>
    </a:lvl3pPr>
    <a:lvl4pPr marL="1371600" algn="l" rtl="0" fontAlgn="base">
      <a:spcBef>
        <a:spcPct val="0"/>
      </a:spcBef>
      <a:spcAft>
        <a:spcPct val="0"/>
      </a:spcAft>
      <a:defRPr sz="2400" b="1" kern="1200">
        <a:solidFill>
          <a:schemeClr val="tx1"/>
        </a:solidFill>
        <a:latin typeface="Arial" pitchFamily="-84" charset="0"/>
        <a:ea typeface="ＭＳ Ｐゴシック" charset="-128"/>
        <a:cs typeface="ＭＳ Ｐゴシック" charset="-128"/>
      </a:defRPr>
    </a:lvl4pPr>
    <a:lvl5pPr marL="1828800" algn="l" rtl="0" fontAlgn="base">
      <a:spcBef>
        <a:spcPct val="0"/>
      </a:spcBef>
      <a:spcAft>
        <a:spcPct val="0"/>
      </a:spcAft>
      <a:defRPr sz="2400" b="1" kern="1200">
        <a:solidFill>
          <a:schemeClr val="tx1"/>
        </a:solidFill>
        <a:latin typeface="Arial" pitchFamily="-84" charset="0"/>
        <a:ea typeface="ＭＳ Ｐゴシック" charset="-128"/>
        <a:cs typeface="ＭＳ Ｐゴシック" charset="-128"/>
      </a:defRPr>
    </a:lvl5pPr>
    <a:lvl6pPr marL="2286000" algn="l" defTabSz="457200" rtl="0" eaLnBrk="1" latinLnBrk="0" hangingPunct="1">
      <a:defRPr sz="2400" b="1" kern="1200">
        <a:solidFill>
          <a:schemeClr val="tx1"/>
        </a:solidFill>
        <a:latin typeface="Arial" pitchFamily="-84" charset="0"/>
        <a:ea typeface="ＭＳ Ｐゴシック" charset="-128"/>
        <a:cs typeface="ＭＳ Ｐゴシック" charset="-128"/>
      </a:defRPr>
    </a:lvl6pPr>
    <a:lvl7pPr marL="2743200" algn="l" defTabSz="457200" rtl="0" eaLnBrk="1" latinLnBrk="0" hangingPunct="1">
      <a:defRPr sz="2400" b="1" kern="1200">
        <a:solidFill>
          <a:schemeClr val="tx1"/>
        </a:solidFill>
        <a:latin typeface="Arial" pitchFamily="-84" charset="0"/>
        <a:ea typeface="ＭＳ Ｐゴシック" charset="-128"/>
        <a:cs typeface="ＭＳ Ｐゴシック" charset="-128"/>
      </a:defRPr>
    </a:lvl7pPr>
    <a:lvl8pPr marL="3200400" algn="l" defTabSz="457200" rtl="0" eaLnBrk="1" latinLnBrk="0" hangingPunct="1">
      <a:defRPr sz="2400" b="1" kern="1200">
        <a:solidFill>
          <a:schemeClr val="tx1"/>
        </a:solidFill>
        <a:latin typeface="Arial" pitchFamily="-84" charset="0"/>
        <a:ea typeface="ＭＳ Ｐゴシック" charset="-128"/>
        <a:cs typeface="ＭＳ Ｐゴシック" charset="-128"/>
      </a:defRPr>
    </a:lvl8pPr>
    <a:lvl9pPr marL="3657600" algn="l" defTabSz="457200" rtl="0" eaLnBrk="1" latinLnBrk="0" hangingPunct="1">
      <a:defRPr sz="2400" b="1" kern="1200">
        <a:solidFill>
          <a:schemeClr val="tx1"/>
        </a:solidFill>
        <a:latin typeface="Arial" pitchFamily="-84"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3" clrMode="gray" frameSlides="1"/>
  <p:showPr showNarration="1" useTimings="0">
    <p:present/>
    <p:sldAll/>
    <p:penClr>
      <a:schemeClr val="tx1"/>
    </p:penClr>
  </p:showPr>
  <p:clrMru>
    <a:srgbClr val="0099FF"/>
    <a:srgbClr val="66CCFF"/>
    <a:srgbClr val="66CC00"/>
    <a:srgbClr val="FFFF00"/>
    <a:srgbClr val="FFCC00"/>
    <a:srgbClr val="FFFF66"/>
    <a:srgbClr val="99FF00"/>
    <a:srgbClr val="00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Grid="0">
      <p:cViewPr>
        <p:scale>
          <a:sx n="100" d="100"/>
          <a:sy n="100" d="100"/>
        </p:scale>
        <p:origin x="-880"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44" d="100"/>
          <a:sy n="144" d="100"/>
        </p:scale>
        <p:origin x="-3608"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endParaRPr 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fld id="{D67E3740-6A95-6244-B53D-3DA98530CAA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charset="-128"/>
                <a:cs typeface="ＭＳ Ｐゴシック" charset="-128"/>
              </a:defRPr>
            </a:lvl1pPr>
          </a:lstStyle>
          <a:p>
            <a:pPr>
              <a:defRPr/>
            </a:pPr>
            <a:fld id="{98E54399-30E2-CA41-9F17-4046B102AD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pitchFamily="-100" charset="-128"/>
        <a:cs typeface="ヒラギノ角ゴ Pro W3" pitchFamily="-84" charset="-128"/>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pitchFamily="-100"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pitchFamily="-10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p:spPr>
        <p:txBody>
          <a:bodyPr/>
          <a:lstStyle/>
          <a:p>
            <a:r>
              <a:rPr lang="en-US" smtClean="0">
                <a:latin typeface="Arial" pitchFamily="-84" charset="0"/>
                <a:ea typeface="ＭＳ Ｐゴシック" charset="-128"/>
              </a:rPr>
              <a:t>Colorado Helps Advanced Manufacturing Programs Consortium Colleges include:</a:t>
            </a:r>
          </a:p>
          <a:p>
            <a:r>
              <a:rPr lang="en-US" smtClean="0">
                <a:latin typeface="Arial" pitchFamily="-84" charset="0"/>
                <a:ea typeface="ＭＳ Ｐゴシック" charset="-128"/>
              </a:rPr>
              <a:t>Aims Community College</a:t>
            </a:r>
          </a:p>
          <a:p>
            <a:r>
              <a:rPr lang="en-US" smtClean="0">
                <a:latin typeface="Arial" pitchFamily="-84" charset="0"/>
                <a:ea typeface="ＭＳ Ｐゴシック" charset="-128"/>
              </a:rPr>
              <a:t>Front Range Community College</a:t>
            </a:r>
          </a:p>
          <a:p>
            <a:r>
              <a:rPr lang="en-US" smtClean="0">
                <a:latin typeface="Arial" pitchFamily="-84" charset="0"/>
                <a:ea typeface="ＭＳ Ｐゴシック" charset="-128"/>
              </a:rPr>
              <a:t>Community College of Denver</a:t>
            </a:r>
          </a:p>
          <a:p>
            <a:r>
              <a:rPr lang="en-US" smtClean="0">
                <a:latin typeface="Arial" pitchFamily="-84" charset="0"/>
                <a:ea typeface="ＭＳ Ｐゴシック" charset="-128"/>
              </a:rPr>
              <a:t>Emily Griffith Technical College</a:t>
            </a:r>
          </a:p>
          <a:p>
            <a:r>
              <a:rPr lang="en-US" smtClean="0">
                <a:latin typeface="Arial" pitchFamily="-84" charset="0"/>
                <a:ea typeface="ＭＳ Ｐゴシック" charset="-128"/>
              </a:rPr>
              <a:t>Front Range Community College</a:t>
            </a:r>
          </a:p>
          <a:p>
            <a:r>
              <a:rPr lang="en-US" smtClean="0">
                <a:latin typeface="Arial" pitchFamily="-84" charset="0"/>
                <a:ea typeface="ＭＳ Ｐゴシック" charset="-128"/>
              </a:rPr>
              <a:t>Lamar Community College</a:t>
            </a:r>
          </a:p>
          <a:p>
            <a:r>
              <a:rPr lang="en-US" smtClean="0">
                <a:latin typeface="Arial" pitchFamily="-84" charset="0"/>
                <a:ea typeface="ＭＳ Ｐゴシック" charset="-128"/>
              </a:rPr>
              <a:t>Metropolitan State University of Denver</a:t>
            </a:r>
          </a:p>
          <a:p>
            <a:r>
              <a:rPr lang="en-US" smtClean="0">
                <a:latin typeface="Arial" pitchFamily="-84" charset="0"/>
                <a:ea typeface="ＭＳ Ｐゴシック" charset="-128"/>
              </a:rPr>
              <a:t>Pueblo Community College</a:t>
            </a:r>
          </a:p>
          <a:p>
            <a:r>
              <a:rPr lang="en-US" smtClean="0">
                <a:latin typeface="Arial" pitchFamily="-84" charset="0"/>
                <a:ea typeface="ＭＳ Ｐゴシック" charset="-128"/>
              </a:rPr>
              <a:t>Pikes Peak Community College</a:t>
            </a:r>
          </a:p>
          <a:p>
            <a:r>
              <a:rPr lang="en-US" smtClean="0">
                <a:latin typeface="Arial" pitchFamily="-84" charset="0"/>
                <a:ea typeface="ＭＳ Ｐゴシック" charset="-128"/>
              </a:rPr>
              <a:t>Red Rocks Community College</a:t>
            </a:r>
          </a:p>
          <a:p>
            <a:endParaRPr lang="en-US" smtClean="0">
              <a:latin typeface="Arial" pitchFamily="-84" charset="0"/>
              <a:ea typeface="ＭＳ Ｐゴシック" charset="-128"/>
            </a:endParaRPr>
          </a:p>
        </p:txBody>
      </p:sp>
      <p:sp>
        <p:nvSpPr>
          <p:cNvPr id="41988" name="Slide Number Placeholder 3"/>
          <p:cNvSpPr>
            <a:spLocks noGrp="1"/>
          </p:cNvSpPr>
          <p:nvPr>
            <p:ph type="sldNum" sz="quarter" idx="5"/>
          </p:nvPr>
        </p:nvSpPr>
        <p:spPr>
          <a:noFill/>
        </p:spPr>
        <p:txBody>
          <a:bodyPr/>
          <a:lstStyle/>
          <a:p>
            <a:fld id="{C42CCF65-F54D-F64A-B053-3179A4CDF23C}" type="slidenum">
              <a:rPr lang="en-US" smtClean="0">
                <a:latin typeface="Arial" pitchFamily="-84" charset="0"/>
              </a:rPr>
              <a:pPr/>
              <a:t>11</a:t>
            </a:fld>
            <a:endParaRPr lang="en-US" smtClean="0">
              <a:latin typeface="Arial" pitchFamily="-8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US" smtClean="0">
                <a:latin typeface="Arial" pitchFamily="-84" charset="0"/>
                <a:ea typeface="ＭＳ Ｐゴシック" charset="-128"/>
              </a:rPr>
              <a:t>CHAMP consortium is composed of 4 distinct certificate development cohort groups	</a:t>
            </a:r>
          </a:p>
          <a:p>
            <a:pPr lvl="1">
              <a:buFontTx/>
              <a:buChar char="•"/>
            </a:pPr>
            <a:r>
              <a:rPr lang="en-US" sz="2200" smtClean="0">
                <a:latin typeface="Arial" pitchFamily="-84" charset="0"/>
              </a:rPr>
              <a:t>Electro-Mechanical</a:t>
            </a:r>
          </a:p>
          <a:p>
            <a:pPr lvl="2">
              <a:buFontTx/>
              <a:buChar char="•"/>
            </a:pPr>
            <a:r>
              <a:rPr lang="en-US" sz="2200" smtClean="0">
                <a:latin typeface="Arial" pitchFamily="-84" charset="0"/>
                <a:ea typeface="ヒラギノ角ゴ Pro W3" pitchFamily="-84" charset="-128"/>
              </a:rPr>
              <a:t>4 Certificates with 25 Master Courses</a:t>
            </a:r>
          </a:p>
          <a:p>
            <a:pPr lvl="1">
              <a:buFontTx/>
              <a:buChar char="•"/>
            </a:pPr>
            <a:r>
              <a:rPr lang="en-US" sz="2200" smtClean="0">
                <a:latin typeface="Arial" pitchFamily="-84" charset="0"/>
              </a:rPr>
              <a:t>Engineering Graphics</a:t>
            </a:r>
          </a:p>
          <a:p>
            <a:pPr lvl="2">
              <a:buFontTx/>
              <a:buChar char="•"/>
            </a:pPr>
            <a:r>
              <a:rPr lang="en-US" sz="2200" smtClean="0">
                <a:latin typeface="Arial" pitchFamily="-84" charset="0"/>
                <a:ea typeface="ヒラギノ角ゴ Pro W3" pitchFamily="-84" charset="-128"/>
              </a:rPr>
              <a:t>2 AAS degrees and 20 certificates with 94 Master Courses</a:t>
            </a:r>
          </a:p>
          <a:p>
            <a:pPr lvl="1">
              <a:buFontTx/>
              <a:buChar char="•"/>
            </a:pPr>
            <a:r>
              <a:rPr lang="en-US" sz="2200" smtClean="0">
                <a:latin typeface="Arial" pitchFamily="-84" charset="0"/>
              </a:rPr>
              <a:t>Machining</a:t>
            </a:r>
          </a:p>
          <a:p>
            <a:pPr lvl="2">
              <a:buFontTx/>
              <a:buChar char="•"/>
            </a:pPr>
            <a:r>
              <a:rPr lang="en-US" sz="2200" smtClean="0">
                <a:latin typeface="Arial" pitchFamily="-84" charset="0"/>
                <a:ea typeface="ヒラギノ角ゴ Pro W3" pitchFamily="-84" charset="-128"/>
              </a:rPr>
              <a:t>2 AAS degrees and 26 certificates with 57 Master Courses</a:t>
            </a:r>
          </a:p>
          <a:p>
            <a:pPr lvl="1">
              <a:buFontTx/>
              <a:buChar char="•"/>
            </a:pPr>
            <a:r>
              <a:rPr lang="en-US" sz="2200" smtClean="0">
                <a:latin typeface="Arial" pitchFamily="-84" charset="0"/>
              </a:rPr>
              <a:t>Welding</a:t>
            </a:r>
          </a:p>
          <a:p>
            <a:pPr lvl="2">
              <a:buFontTx/>
              <a:buChar char="•"/>
            </a:pPr>
            <a:r>
              <a:rPr lang="en-US" sz="2200" smtClean="0">
                <a:latin typeface="Arial" pitchFamily="-84" charset="0"/>
                <a:ea typeface="ヒラギノ角ゴ Pro W3" pitchFamily="-84" charset="-128"/>
              </a:rPr>
              <a:t>3 AAS degrees and 17 certificates</a:t>
            </a:r>
          </a:p>
          <a:p>
            <a:endParaRPr lang="en-US" smtClean="0">
              <a:latin typeface="Arial" pitchFamily="-84" charset="0"/>
              <a:ea typeface="ＭＳ Ｐゴシック" charset="-128"/>
            </a:endParaRPr>
          </a:p>
        </p:txBody>
      </p:sp>
      <p:sp>
        <p:nvSpPr>
          <p:cNvPr id="44036" name="Slide Number Placeholder 3"/>
          <p:cNvSpPr>
            <a:spLocks noGrp="1"/>
          </p:cNvSpPr>
          <p:nvPr>
            <p:ph type="sldNum" sz="quarter" idx="5"/>
          </p:nvPr>
        </p:nvSpPr>
        <p:spPr>
          <a:noFill/>
        </p:spPr>
        <p:txBody>
          <a:bodyPr/>
          <a:lstStyle/>
          <a:p>
            <a:fld id="{8633D60A-D4EE-6042-AEB9-04CD069CF721}" type="slidenum">
              <a:rPr lang="en-US" smtClean="0">
                <a:latin typeface="Arial" pitchFamily="-84" charset="0"/>
              </a:rPr>
              <a:pPr/>
              <a:t>12</a:t>
            </a:fld>
            <a:endParaRPr lang="en-US" smtClean="0">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p:cNvSpPr>
          <p:nvPr>
            <p:ph type="sldImg"/>
          </p:nvPr>
        </p:nvSpPr>
        <p:spPr>
          <a:ln/>
        </p:spPr>
      </p:sp>
      <p:sp>
        <p:nvSpPr>
          <p:cNvPr id="46083" name="Notes Placeholder 2"/>
          <p:cNvSpPr>
            <a:spLocks noGrp="1"/>
          </p:cNvSpPr>
          <p:nvPr>
            <p:ph type="body" idx="1"/>
          </p:nvPr>
        </p:nvSpPr>
        <p:spPr>
          <a:noFill/>
          <a:ln/>
        </p:spPr>
        <p:txBody>
          <a:bodyPr/>
          <a:lstStyle/>
          <a:p>
            <a:r>
              <a:rPr lang="en-US" smtClean="0">
                <a:latin typeface="Arial" pitchFamily="-84" charset="0"/>
                <a:ea typeface="ＭＳ Ｐゴシック" charset="-128"/>
              </a:rPr>
              <a:t>Goals were to:</a:t>
            </a:r>
          </a:p>
          <a:p>
            <a:pPr lvl="1"/>
            <a:r>
              <a:rPr lang="en-US" smtClean="0">
                <a:latin typeface="Arial" pitchFamily="-84" charset="0"/>
              </a:rPr>
              <a:t>develop master courses for the consortium certificates</a:t>
            </a:r>
          </a:p>
          <a:p>
            <a:pPr lvl="2"/>
            <a:r>
              <a:rPr lang="en-US" smtClean="0">
                <a:latin typeface="Arial" pitchFamily="-84" charset="0"/>
                <a:ea typeface="ヒラギノ角ゴ Pro W3" pitchFamily="-84" charset="-128"/>
              </a:rPr>
              <a:t>Avoid duplication of effort when creating certificates and courses</a:t>
            </a:r>
          </a:p>
          <a:p>
            <a:pPr lvl="2"/>
            <a:r>
              <a:rPr lang="en-US" smtClean="0">
                <a:latin typeface="Arial" pitchFamily="-84" charset="0"/>
                <a:ea typeface="ヒラギノ角ゴ Pro W3" pitchFamily="-84" charset="-128"/>
              </a:rPr>
              <a:t>Share courses between consortium colleges as quickly as possible</a:t>
            </a:r>
          </a:p>
          <a:p>
            <a:pPr lvl="2"/>
            <a:r>
              <a:rPr lang="en-US" smtClean="0">
                <a:latin typeface="Arial" pitchFamily="-84" charset="0"/>
                <a:ea typeface="ヒラギノ角ゴ Pro W3" pitchFamily="-84" charset="-128"/>
              </a:rPr>
              <a:t>Share the workload across the consortium when creating new certificates and courses</a:t>
            </a:r>
          </a:p>
          <a:p>
            <a:endParaRPr lang="en-US" smtClean="0">
              <a:latin typeface="Arial" pitchFamily="-84" charset="0"/>
              <a:ea typeface="ＭＳ Ｐゴシック" charset="-128"/>
            </a:endParaRPr>
          </a:p>
          <a:p>
            <a:endParaRPr lang="en-US" smtClean="0">
              <a:latin typeface="Arial" pitchFamily="-84" charset="0"/>
              <a:ea typeface="ＭＳ Ｐゴシック" charset="-128"/>
            </a:endParaRPr>
          </a:p>
          <a:p>
            <a:endParaRPr lang="en-US" smtClean="0">
              <a:latin typeface="Arial" pitchFamily="-84" charset="0"/>
              <a:ea typeface="ＭＳ Ｐゴシック" charset="-128"/>
            </a:endParaRPr>
          </a:p>
        </p:txBody>
      </p:sp>
      <p:sp>
        <p:nvSpPr>
          <p:cNvPr id="46084" name="Slide Number Placeholder 3"/>
          <p:cNvSpPr>
            <a:spLocks noGrp="1"/>
          </p:cNvSpPr>
          <p:nvPr>
            <p:ph type="sldNum" sz="quarter" idx="5"/>
          </p:nvPr>
        </p:nvSpPr>
        <p:spPr>
          <a:noFill/>
        </p:spPr>
        <p:txBody>
          <a:bodyPr/>
          <a:lstStyle/>
          <a:p>
            <a:fld id="{EEE76945-7B99-0546-82E8-B1D8BD4961F0}" type="slidenum">
              <a:rPr lang="en-US" smtClean="0">
                <a:latin typeface="Arial" pitchFamily="-84" charset="0"/>
              </a:rPr>
              <a:pPr/>
              <a:t>13</a:t>
            </a:fld>
            <a:endParaRPr lang="en-US" smtClean="0">
              <a:latin typeface="Arial"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Image Placeholder 1"/>
          <p:cNvSpPr>
            <a:spLocks noGrp="1" noRot="1" noChangeAspect="1"/>
          </p:cNvSpPr>
          <p:nvPr>
            <p:ph type="sldImg"/>
          </p:nvPr>
        </p:nvSpPr>
        <p:spPr>
          <a:ln/>
        </p:spPr>
      </p:sp>
      <p:sp>
        <p:nvSpPr>
          <p:cNvPr id="48131" name="Notes Placeholder 2"/>
          <p:cNvSpPr>
            <a:spLocks noGrp="1"/>
          </p:cNvSpPr>
          <p:nvPr>
            <p:ph type="body" idx="1"/>
          </p:nvPr>
        </p:nvSpPr>
        <p:spPr>
          <a:noFill/>
          <a:ln/>
        </p:spPr>
        <p:txBody>
          <a:bodyPr/>
          <a:lstStyle/>
          <a:p>
            <a:r>
              <a:rPr lang="en-US" smtClean="0">
                <a:latin typeface="Arial" pitchFamily="-84" charset="0"/>
                <a:ea typeface="ＭＳ Ｐゴシック" charset="-128"/>
              </a:rPr>
              <a:t>Degrees/Certificate and Course Development Timelines</a:t>
            </a:r>
          </a:p>
          <a:p>
            <a:endParaRPr lang="en-US" smtClean="0">
              <a:latin typeface="Arial" pitchFamily="-84" charset="0"/>
              <a:ea typeface="ＭＳ Ｐゴシック" charset="-128"/>
            </a:endParaRPr>
          </a:p>
          <a:p>
            <a:r>
              <a:rPr lang="en-US" smtClean="0">
                <a:latin typeface="Arial" pitchFamily="-84" charset="0"/>
                <a:ea typeface="ＭＳ Ｐゴシック" charset="-128"/>
              </a:rPr>
              <a:t>Active courses within existing certificates developed into Master courses by June 2014</a:t>
            </a:r>
          </a:p>
          <a:p>
            <a:r>
              <a:rPr lang="en-US" smtClean="0">
                <a:latin typeface="Arial" pitchFamily="-84" charset="0"/>
                <a:ea typeface="ＭＳ Ｐゴシック" charset="-128"/>
              </a:rPr>
              <a:t>New courses shared by more than 1 college for existing or new certificates by October 2014</a:t>
            </a:r>
          </a:p>
          <a:p>
            <a:r>
              <a:rPr lang="en-US" smtClean="0">
                <a:latin typeface="Arial" pitchFamily="-84" charset="0"/>
                <a:ea typeface="ＭＳ Ｐゴシック" charset="-128"/>
              </a:rPr>
              <a:t>New certificate courses by November 2014</a:t>
            </a:r>
          </a:p>
          <a:p>
            <a:endParaRPr lang="en-US" smtClean="0">
              <a:latin typeface="Arial" pitchFamily="-84" charset="0"/>
              <a:ea typeface="ＭＳ Ｐゴシック" charset="-128"/>
            </a:endParaRPr>
          </a:p>
        </p:txBody>
      </p:sp>
      <p:sp>
        <p:nvSpPr>
          <p:cNvPr id="48132" name="Slide Number Placeholder 3"/>
          <p:cNvSpPr>
            <a:spLocks noGrp="1"/>
          </p:cNvSpPr>
          <p:nvPr>
            <p:ph type="sldNum" sz="quarter" idx="5"/>
          </p:nvPr>
        </p:nvSpPr>
        <p:spPr>
          <a:noFill/>
        </p:spPr>
        <p:txBody>
          <a:bodyPr/>
          <a:lstStyle/>
          <a:p>
            <a:fld id="{DE3DF0F6-99A0-D64D-B5CF-D2D58A15CC0A}" type="slidenum">
              <a:rPr lang="en-US" smtClean="0">
                <a:latin typeface="Arial" pitchFamily="-84" charset="0"/>
              </a:rPr>
              <a:pPr/>
              <a:t>14</a:t>
            </a:fld>
            <a:endParaRPr lang="en-US" smtClean="0">
              <a:latin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Image Placeholder 1"/>
          <p:cNvSpPr>
            <a:spLocks noGrp="1" noRot="1" noChangeAspec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r>
              <a:rPr lang="en-US" smtClean="0">
                <a:latin typeface="Arial" pitchFamily="-84" charset="0"/>
                <a:ea typeface="ＭＳ Ｐゴシック" charset="-128"/>
              </a:rPr>
              <a:t>June 2014—development of 127 Master Courses </a:t>
            </a:r>
          </a:p>
          <a:p>
            <a:pPr eaLnBrk="1" hangingPunct="1">
              <a:spcBef>
                <a:spcPct val="0"/>
              </a:spcBef>
            </a:pPr>
            <a:r>
              <a:rPr lang="en-US" smtClean="0">
                <a:latin typeface="Arial" pitchFamily="-84" charset="0"/>
                <a:ea typeface="ＭＳ Ｐゴシック" charset="-128"/>
              </a:rPr>
              <a:t>100% Are existing courses being revised into Master Courses to be shared between consortium colleges</a:t>
            </a:r>
          </a:p>
          <a:p>
            <a:endParaRPr lang="en-US" smtClean="0">
              <a:latin typeface="Arial" pitchFamily="-84" charset="0"/>
              <a:ea typeface="ＭＳ Ｐゴシック" charset="-128"/>
            </a:endParaRPr>
          </a:p>
          <a:p>
            <a:r>
              <a:rPr lang="en-US" smtClean="0">
                <a:latin typeface="Arial" pitchFamily="-84" charset="0"/>
                <a:ea typeface="ＭＳ Ｐゴシック" charset="-128"/>
              </a:rPr>
              <a:t>AEC: Architecture Engineering and Construction Management</a:t>
            </a:r>
          </a:p>
          <a:p>
            <a:r>
              <a:rPr lang="en-US" smtClean="0">
                <a:latin typeface="Arial" pitchFamily="-84" charset="0"/>
                <a:ea typeface="ＭＳ Ｐゴシック" charset="-128"/>
              </a:rPr>
              <a:t>CAD: Computer Assisted Drafting</a:t>
            </a:r>
          </a:p>
          <a:p>
            <a:r>
              <a:rPr lang="en-US" smtClean="0">
                <a:latin typeface="Arial" pitchFamily="-84" charset="0"/>
                <a:ea typeface="ＭＳ Ｐゴシック" charset="-128"/>
              </a:rPr>
              <a:t>CNG: Computer and Networking Tech</a:t>
            </a:r>
          </a:p>
          <a:p>
            <a:r>
              <a:rPr lang="en-US" smtClean="0">
                <a:latin typeface="Arial" pitchFamily="-84" charset="0"/>
                <a:ea typeface="ＭＳ Ｐゴシック" charset="-128"/>
              </a:rPr>
              <a:t>EIC: Electricity Industry and Commercial</a:t>
            </a:r>
          </a:p>
          <a:p>
            <a:r>
              <a:rPr lang="en-US" smtClean="0">
                <a:latin typeface="Arial" pitchFamily="-84" charset="0"/>
                <a:ea typeface="ＭＳ Ｐゴシック" charset="-128"/>
              </a:rPr>
              <a:t>EGT: Engineering Graphics Tech</a:t>
            </a:r>
          </a:p>
          <a:p>
            <a:r>
              <a:rPr lang="en-US" smtClean="0">
                <a:latin typeface="Arial" pitchFamily="-84" charset="0"/>
                <a:ea typeface="ＭＳ Ｐゴシック" charset="-128"/>
              </a:rPr>
              <a:t>ELT: Electronics</a:t>
            </a:r>
          </a:p>
          <a:p>
            <a:r>
              <a:rPr lang="en-US" smtClean="0">
                <a:latin typeface="Arial" pitchFamily="-84" charset="0"/>
                <a:ea typeface="ＭＳ Ｐゴシック" charset="-128"/>
              </a:rPr>
              <a:t>ENY: Energy Technology</a:t>
            </a:r>
          </a:p>
          <a:p>
            <a:r>
              <a:rPr lang="en-US" smtClean="0">
                <a:latin typeface="Arial" pitchFamily="-84" charset="0"/>
                <a:ea typeface="ＭＳ Ｐゴシック" charset="-128"/>
              </a:rPr>
              <a:t>GIS: Geography Information Systems</a:t>
            </a:r>
          </a:p>
          <a:p>
            <a:r>
              <a:rPr lang="en-US" smtClean="0">
                <a:latin typeface="Arial" pitchFamily="-84" charset="0"/>
                <a:ea typeface="ＭＳ Ｐゴシック" charset="-128"/>
              </a:rPr>
              <a:t>MAC: Machining</a:t>
            </a:r>
          </a:p>
          <a:p>
            <a:r>
              <a:rPr lang="en-US" smtClean="0">
                <a:latin typeface="Arial" pitchFamily="-84" charset="0"/>
                <a:ea typeface="ＭＳ Ｐゴシック" charset="-128"/>
              </a:rPr>
              <a:t>MAN: Management</a:t>
            </a:r>
          </a:p>
          <a:p>
            <a:r>
              <a:rPr lang="en-US" smtClean="0">
                <a:latin typeface="Arial" pitchFamily="-84" charset="0"/>
                <a:ea typeface="ＭＳ Ｐゴシック" charset="-128"/>
              </a:rPr>
              <a:t>MTE: Manufacturing Technology</a:t>
            </a:r>
          </a:p>
          <a:p>
            <a:r>
              <a:rPr lang="en-US" smtClean="0">
                <a:latin typeface="Arial" pitchFamily="-84" charset="0"/>
                <a:ea typeface="ＭＳ Ｐゴシック" charset="-128"/>
              </a:rPr>
              <a:t>PRO: Process Technology</a:t>
            </a:r>
          </a:p>
          <a:p>
            <a:r>
              <a:rPr lang="en-US" smtClean="0">
                <a:latin typeface="Arial" pitchFamily="-84" charset="0"/>
                <a:ea typeface="ＭＳ Ｐゴシック" charset="-128"/>
              </a:rPr>
              <a:t>WEL: Welding</a:t>
            </a:r>
          </a:p>
          <a:p>
            <a:r>
              <a:rPr lang="en-US" smtClean="0">
                <a:latin typeface="Arial" pitchFamily="-84" charset="0"/>
                <a:ea typeface="ＭＳ Ｐゴシック" charset="-128"/>
              </a:rPr>
              <a:t>WTG: Wind Turbine Generation</a:t>
            </a:r>
          </a:p>
        </p:txBody>
      </p:sp>
      <p:sp>
        <p:nvSpPr>
          <p:cNvPr id="50180" name="Slide Number Placeholder 3"/>
          <p:cNvSpPr>
            <a:spLocks noGrp="1"/>
          </p:cNvSpPr>
          <p:nvPr>
            <p:ph type="sldNum" sz="quarter" idx="5"/>
          </p:nvPr>
        </p:nvSpPr>
        <p:spPr>
          <a:noFill/>
        </p:spPr>
        <p:txBody>
          <a:bodyPr/>
          <a:lstStyle/>
          <a:p>
            <a:fld id="{D5329CBC-C8F0-7843-9060-88D417DA391F}" type="slidenum">
              <a:rPr lang="en-US" smtClean="0">
                <a:latin typeface="Arial" pitchFamily="-84" charset="0"/>
              </a:rPr>
              <a:pPr/>
              <a:t>15</a:t>
            </a:fld>
            <a:endParaRPr lang="en-US" smtClean="0">
              <a:latin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Image Placeholder 1"/>
          <p:cNvSpPr>
            <a:spLocks noGrp="1" noRot="1" noChangeAspect="1"/>
          </p:cNvSpPr>
          <p:nvPr>
            <p:ph type="sldImg"/>
          </p:nvPr>
        </p:nvSpPr>
        <p:spPr>
          <a:ln/>
        </p:spPr>
      </p:sp>
      <p:sp>
        <p:nvSpPr>
          <p:cNvPr id="52227" name="Notes Placeholder 2"/>
          <p:cNvSpPr>
            <a:spLocks noGrp="1"/>
          </p:cNvSpPr>
          <p:nvPr>
            <p:ph type="body" idx="1"/>
          </p:nvPr>
        </p:nvSpPr>
        <p:spPr>
          <a:noFill/>
          <a:ln/>
        </p:spPr>
        <p:txBody>
          <a:bodyPr/>
          <a:lstStyle/>
          <a:p>
            <a:pPr eaLnBrk="1" hangingPunct="1">
              <a:spcBef>
                <a:spcPct val="0"/>
              </a:spcBef>
            </a:pPr>
            <a:r>
              <a:rPr lang="en-US" smtClean="0">
                <a:latin typeface="Arial" pitchFamily="-84" charset="0"/>
                <a:ea typeface="ＭＳ Ｐゴシック" charset="-128"/>
              </a:rPr>
              <a:t>October 2014—development of 63 Master Courses in:</a:t>
            </a:r>
          </a:p>
          <a:p>
            <a:pPr eaLnBrk="1" hangingPunct="1">
              <a:spcBef>
                <a:spcPct val="0"/>
              </a:spcBef>
            </a:pPr>
            <a:endParaRPr lang="en-US" smtClean="0">
              <a:latin typeface="Arial" pitchFamily="-84" charset="0"/>
              <a:ea typeface="ＭＳ Ｐゴシック" charset="-128"/>
            </a:endParaRPr>
          </a:p>
          <a:p>
            <a:r>
              <a:rPr lang="en-US" sz="3600" smtClean="0">
                <a:latin typeface="Arial" pitchFamily="-84" charset="0"/>
                <a:ea typeface="ＭＳ Ｐゴシック" charset="-128"/>
              </a:rPr>
              <a:t>33% New build courses </a:t>
            </a:r>
          </a:p>
          <a:p>
            <a:pPr lvl="1"/>
            <a:r>
              <a:rPr lang="en-US" sz="3000" smtClean="0">
                <a:latin typeface="Arial" pitchFamily="-84" charset="0"/>
              </a:rPr>
              <a:t>CAD: Computer Assisted Drafting</a:t>
            </a:r>
          </a:p>
          <a:p>
            <a:pPr lvl="1"/>
            <a:r>
              <a:rPr lang="en-US" sz="3000" smtClean="0">
                <a:latin typeface="Arial" pitchFamily="-84" charset="0"/>
              </a:rPr>
              <a:t>EGT: Engineering Graphics Tech</a:t>
            </a:r>
          </a:p>
          <a:p>
            <a:pPr lvl="1"/>
            <a:r>
              <a:rPr lang="en-US" sz="3000" smtClean="0">
                <a:latin typeface="Arial" pitchFamily="-84" charset="0"/>
              </a:rPr>
              <a:t>ENY: Energy Technology</a:t>
            </a:r>
          </a:p>
          <a:p>
            <a:pPr lvl="1"/>
            <a:r>
              <a:rPr lang="en-US" sz="3000" smtClean="0">
                <a:latin typeface="Arial" pitchFamily="-84" charset="0"/>
              </a:rPr>
              <a:t>MAC: Machining</a:t>
            </a:r>
          </a:p>
          <a:p>
            <a:pPr lvl="1"/>
            <a:r>
              <a:rPr lang="en-US" sz="3000" smtClean="0">
                <a:latin typeface="Arial" pitchFamily="-84" charset="0"/>
              </a:rPr>
              <a:t>MTE: Manufacturing Technology</a:t>
            </a:r>
          </a:p>
          <a:p>
            <a:pPr lvl="1"/>
            <a:r>
              <a:rPr lang="en-US" sz="3000" smtClean="0">
                <a:latin typeface="Arial" pitchFamily="-84" charset="0"/>
              </a:rPr>
              <a:t>WEL: Welding</a:t>
            </a:r>
          </a:p>
          <a:p>
            <a:pPr eaLnBrk="1" hangingPunct="1">
              <a:spcBef>
                <a:spcPct val="0"/>
              </a:spcBef>
            </a:pPr>
            <a:endParaRPr lang="en-US" smtClean="0">
              <a:latin typeface="Arial" pitchFamily="-84" charset="0"/>
              <a:ea typeface="ＭＳ Ｐゴシック" charset="-128"/>
            </a:endParaRPr>
          </a:p>
        </p:txBody>
      </p:sp>
      <p:sp>
        <p:nvSpPr>
          <p:cNvPr id="52228" name="Slide Number Placeholder 3"/>
          <p:cNvSpPr>
            <a:spLocks noGrp="1"/>
          </p:cNvSpPr>
          <p:nvPr>
            <p:ph type="sldNum" sz="quarter" idx="5"/>
          </p:nvPr>
        </p:nvSpPr>
        <p:spPr>
          <a:noFill/>
        </p:spPr>
        <p:txBody>
          <a:bodyPr/>
          <a:lstStyle/>
          <a:p>
            <a:fld id="{3ED2854F-DAC0-114F-8346-7F3244F1E046}" type="slidenum">
              <a:rPr lang="en-US" smtClean="0">
                <a:latin typeface="Arial" pitchFamily="-84" charset="0"/>
              </a:rPr>
              <a:pPr/>
              <a:t>16</a:t>
            </a:fld>
            <a:endParaRPr lang="en-US" smtClean="0">
              <a:latin typeface="Arial" pitchFamily="-8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pPr eaLnBrk="1" hangingPunct="1">
              <a:spcBef>
                <a:spcPct val="0"/>
              </a:spcBef>
            </a:pPr>
            <a:r>
              <a:rPr lang="en-US" smtClean="0">
                <a:latin typeface="Arial" pitchFamily="-84" charset="0"/>
                <a:ea typeface="ＭＳ Ｐゴシック" charset="-128"/>
              </a:rPr>
              <a:t>December 20</a:t>
            </a:r>
          </a:p>
          <a:p>
            <a:pPr eaLnBrk="1" hangingPunct="1">
              <a:spcBef>
                <a:spcPct val="0"/>
              </a:spcBef>
            </a:pPr>
            <a:endParaRPr lang="en-US" smtClean="0">
              <a:latin typeface="Arial" pitchFamily="-84" charset="0"/>
              <a:ea typeface="ＭＳ Ｐゴシック" charset="-128"/>
            </a:endParaRPr>
          </a:p>
          <a:p>
            <a:r>
              <a:rPr lang="en-US" smtClean="0">
                <a:latin typeface="Arial" pitchFamily="-84" charset="0"/>
                <a:ea typeface="ＭＳ Ｐゴシック" charset="-128"/>
              </a:rPr>
              <a:t>MAC: Machining</a:t>
            </a:r>
          </a:p>
          <a:p>
            <a:r>
              <a:rPr lang="en-US" smtClean="0">
                <a:latin typeface="Arial" pitchFamily="-84" charset="0"/>
                <a:ea typeface="ＭＳ Ｐゴシック" charset="-128"/>
              </a:rPr>
              <a:t>MTE: Manufacturing Technology</a:t>
            </a:r>
          </a:p>
          <a:p>
            <a:r>
              <a:rPr lang="en-US" smtClean="0">
                <a:latin typeface="Arial" pitchFamily="-84" charset="0"/>
                <a:ea typeface="ＭＳ Ｐゴシック" charset="-128"/>
              </a:rPr>
              <a:t>WEL: Welding</a:t>
            </a:r>
          </a:p>
          <a:p>
            <a:pPr eaLnBrk="1" hangingPunct="1">
              <a:spcBef>
                <a:spcPct val="0"/>
              </a:spcBef>
            </a:pPr>
            <a:r>
              <a:rPr lang="en-US" smtClean="0">
                <a:latin typeface="Arial" pitchFamily="-84" charset="0"/>
                <a:ea typeface="ＭＳ Ｐゴシック" charset="-128"/>
              </a:rPr>
              <a:t>14—development of 24 Master Courses in:</a:t>
            </a:r>
          </a:p>
        </p:txBody>
      </p:sp>
      <p:sp>
        <p:nvSpPr>
          <p:cNvPr id="54276" name="Slide Number Placeholder 3"/>
          <p:cNvSpPr>
            <a:spLocks noGrp="1"/>
          </p:cNvSpPr>
          <p:nvPr>
            <p:ph type="sldNum" sz="quarter" idx="5"/>
          </p:nvPr>
        </p:nvSpPr>
        <p:spPr>
          <a:noFill/>
        </p:spPr>
        <p:txBody>
          <a:bodyPr/>
          <a:lstStyle/>
          <a:p>
            <a:fld id="{85A19C2D-4920-2C4D-85CC-F072C67EAEDA}" type="slidenum">
              <a:rPr lang="en-US" smtClean="0">
                <a:latin typeface="Arial" pitchFamily="-84" charset="0"/>
              </a:rPr>
              <a:pPr/>
              <a:t>17</a:t>
            </a:fld>
            <a:endParaRPr lang="en-US" smtClean="0">
              <a:latin typeface="Arial" pitchFamily="-8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D79002-F92C-0C4A-A2B2-C500FCAC8A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B93D3F-3CD6-E141-A99C-3A2BBDBE59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657225"/>
            <a:ext cx="2019300" cy="543877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381000" y="657225"/>
            <a:ext cx="5905500" cy="54387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C7D21E-13D1-E946-81BC-BB2F3218E3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57225"/>
            <a:ext cx="5867400" cy="381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CCAAB-0A54-1142-B946-E3E3984E30B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57225"/>
            <a:ext cx="5867400" cy="381000"/>
          </a:xfrm>
        </p:spPr>
        <p:txBody>
          <a:bodyPr/>
          <a:lstStyle/>
          <a:p>
            <a:r>
              <a:rPr lang="en-CA" smtClean="0"/>
              <a:t>Click to edit Master title style</a:t>
            </a:r>
            <a:endParaRPr lang="en-US"/>
          </a:p>
        </p:txBody>
      </p:sp>
      <p:sp>
        <p:nvSpPr>
          <p:cNvPr id="3" name="Chart Placeholder 2"/>
          <p:cNvSpPr>
            <a:spLocks noGrp="1"/>
          </p:cNvSpPr>
          <p:nvPr>
            <p:ph type="ch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8CA09B-0026-A84B-B9A8-614BB80A22A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3" descr="C:\Users\Megan.Campbell\AppData\Local\Microsoft\Windows\Temporary Internet Files\Content.IE5\6DBOFL4D\MPj04011730000[1].jpg"/>
          <p:cNvPicPr>
            <a:picLocks noChangeAspect="1" noChangeArrowheads="1"/>
          </p:cNvPicPr>
          <p:nvPr userDrawn="1"/>
        </p:nvPicPr>
        <p:blipFill>
          <a:blip r:embed="rId2">
            <a:duotone>
              <a:prstClr val="black"/>
              <a:schemeClr val="bg2">
                <a:lumMod val="40000"/>
                <a:lumOff val="60000"/>
                <a:tint val="45000"/>
                <a:satMod val="400000"/>
              </a:schemeClr>
            </a:duotone>
          </a:blip>
          <a:srcRect r="14758"/>
          <a:stretch>
            <a:fillRect/>
          </a:stretch>
        </p:blipFill>
        <p:spPr bwMode="auto">
          <a:xfrm rot="16200000">
            <a:off x="2010434" y="-516569"/>
            <a:ext cx="5120640" cy="9171296"/>
          </a:xfrm>
          <a:prstGeom prst="rect">
            <a:avLst/>
          </a:prstGeom>
          <a:noFill/>
          <a:ln>
            <a:solidFill>
              <a:srgbClr val="F8F8F8"/>
            </a:solidFill>
          </a:ln>
        </p:spPr>
      </p:pic>
      <p:sp>
        <p:nvSpPr>
          <p:cNvPr id="5" name="Rectangle 4"/>
          <p:cNvSpPr/>
          <p:nvPr userDrawn="1"/>
        </p:nvSpPr>
        <p:spPr bwMode="auto">
          <a:xfrm>
            <a:off x="0" y="5943600"/>
            <a:ext cx="9144000" cy="914400"/>
          </a:xfrm>
          <a:prstGeom prst="rect">
            <a:avLst/>
          </a:prstGeom>
          <a:solidFill>
            <a:schemeClr val="bg2"/>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eaLnBrk="0" hangingPunct="0">
              <a:defRPr/>
            </a:pPr>
            <a:endParaRPr lang="en-US" sz="1800" b="0">
              <a:latin typeface="Arial" charset="0"/>
              <a:ea typeface="ＭＳ Ｐゴシック" charset="0"/>
              <a:cs typeface="ＭＳ Ｐゴシック" charset="0"/>
            </a:endParaRPr>
          </a:p>
        </p:txBody>
      </p:sp>
      <p:sp>
        <p:nvSpPr>
          <p:cNvPr id="3074" name="Rectangle 2"/>
          <p:cNvSpPr>
            <a:spLocks noGrp="1" noChangeArrowheads="1"/>
          </p:cNvSpPr>
          <p:nvPr>
            <p:ph type="ctrTitle"/>
          </p:nvPr>
        </p:nvSpPr>
        <p:spPr>
          <a:xfrm>
            <a:off x="3657600" y="381000"/>
            <a:ext cx="4953000" cy="1143000"/>
          </a:xfrm>
        </p:spPr>
        <p:txBody>
          <a:bodyPr/>
          <a:lstStyle>
            <a:lvl1pPr>
              <a:defRPr sz="36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5334000" y="5410200"/>
            <a:ext cx="3810000" cy="990600"/>
          </a:xfrm>
        </p:spPr>
        <p:txBody>
          <a:bodyPr/>
          <a:lstStyle>
            <a:lvl1pPr marL="0" indent="0">
              <a:buFontTx/>
              <a:buNone/>
              <a:defRPr baseline="0">
                <a:solidFill>
                  <a:schemeClr val="tx2">
                    <a:lumMod val="75000"/>
                  </a:schemeClr>
                </a:solidFill>
              </a:defRPr>
            </a:lvl1pPr>
          </a:lstStyle>
          <a:p>
            <a:r>
              <a:rPr lang="en-US" smtClean="0"/>
              <a:t>Click to edit Master subtitle style</a:t>
            </a:r>
            <a:endParaRPr lang="en-US" dirty="0"/>
          </a:p>
        </p:txBody>
      </p:sp>
      <p:sp>
        <p:nvSpPr>
          <p:cNvPr id="6"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BB5D052B-4819-3140-9478-DEDCB15277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dirty="0"/>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6F48E3-15BB-AC4F-9344-85023E50969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6096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38700" y="17526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3A2CA0-A8D4-3F44-830E-B2D2D6ECEFD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0" y="274638"/>
            <a:ext cx="4953000" cy="1143000"/>
          </a:xfrm>
        </p:spPr>
        <p:txBody>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564355-3FBE-D34D-8452-EDD7C7D361B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D8DD96-2C0A-2647-AD69-458F8B942B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DF384C-1987-AF4B-B515-6C360C8C2CF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6F1168E-97F8-0E42-9CF1-26E2B8FF04D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9144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438400"/>
            <a:ext cx="3008313" cy="3687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56171A-4E58-1B49-850F-0562C09EF3D0}"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FDA982-2D01-4346-8CAA-074C1781B90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D6683-E915-074F-A889-FBCDBD079C4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81000"/>
            <a:ext cx="207645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381000"/>
            <a:ext cx="60769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6CC247-A601-7E4D-A545-9F6BF3838DC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ustom Layout">
    <p:spTree>
      <p:nvGrpSpPr>
        <p:cNvPr id="1" name=""/>
        <p:cNvGrpSpPr/>
        <p:nvPr/>
      </p:nvGrpSpPr>
      <p:grpSpPr>
        <a:xfrm>
          <a:off x="0" y="0"/>
          <a:ext cx="0" cy="0"/>
          <a:chOff x="0" y="0"/>
          <a:chExt cx="0" cy="0"/>
        </a:xfrm>
      </p:grpSpPr>
      <p:grpSp>
        <p:nvGrpSpPr>
          <p:cNvPr id="2" name="Group 13"/>
          <p:cNvGrpSpPr>
            <a:grpSpLocks/>
          </p:cNvGrpSpPr>
          <p:nvPr userDrawn="1"/>
        </p:nvGrpSpPr>
        <p:grpSpPr bwMode="auto">
          <a:xfrm>
            <a:off x="0" y="0"/>
            <a:ext cx="9144000" cy="6858000"/>
            <a:chOff x="0" y="0"/>
            <a:chExt cx="9144000" cy="6858000"/>
          </a:xfrm>
        </p:grpSpPr>
        <p:sp>
          <p:nvSpPr>
            <p:cNvPr id="3" name="Rectangle 2"/>
            <p:cNvSpPr/>
            <p:nvPr userDrawn="1"/>
          </p:nvSpPr>
          <p:spPr bwMode="auto">
            <a:xfrm>
              <a:off x="0" y="1066800"/>
              <a:ext cx="9144000" cy="5791200"/>
            </a:xfrm>
            <a:prstGeom prst="rect">
              <a:avLst/>
            </a:prstGeom>
            <a:solidFill>
              <a:srgbClr val="F8F8F8"/>
            </a:solidFill>
            <a:ln w="9525" cap="flat" cmpd="sng" algn="ctr">
              <a:noFill/>
              <a:prstDash val="solid"/>
              <a:round/>
              <a:headEnd type="none" w="med" len="med"/>
              <a:tailEnd type="none" w="med" len="med"/>
            </a:ln>
            <a:effectLst/>
          </p:spPr>
          <p:txBody>
            <a:bodyPr>
              <a:prstTxWarp prst="textNoShape">
                <a:avLst/>
              </a:prstTxWarp>
            </a:bodyPr>
            <a:lstStyle/>
            <a:p>
              <a:pPr eaLnBrk="0" hangingPunct="0">
                <a:defRPr/>
              </a:pPr>
              <a:endParaRPr lang="en-US" sz="1800" b="0">
                <a:latin typeface="Arial" charset="0"/>
                <a:ea typeface="ＭＳ Ｐゴシック" charset="0"/>
                <a:cs typeface="ＭＳ Ｐゴシック" charset="0"/>
              </a:endParaRPr>
            </a:p>
          </p:txBody>
        </p:sp>
        <p:grpSp>
          <p:nvGrpSpPr>
            <p:cNvPr id="4" name="Group 10"/>
            <p:cNvGrpSpPr>
              <a:grpSpLocks/>
            </p:cNvGrpSpPr>
            <p:nvPr userDrawn="1"/>
          </p:nvGrpSpPr>
          <p:grpSpPr bwMode="auto">
            <a:xfrm>
              <a:off x="0" y="0"/>
              <a:ext cx="9144000" cy="1524000"/>
              <a:chOff x="0" y="0"/>
              <a:chExt cx="9144000" cy="1524000"/>
            </a:xfrm>
          </p:grpSpPr>
          <p:sp>
            <p:nvSpPr>
              <p:cNvPr id="5" name="Rectangle 4"/>
              <p:cNvSpPr/>
              <p:nvPr userDrawn="1"/>
            </p:nvSpPr>
            <p:spPr bwMode="auto">
              <a:xfrm>
                <a:off x="0" y="0"/>
                <a:ext cx="9144000" cy="1066800"/>
              </a:xfrm>
              <a:prstGeom prst="rect">
                <a:avLst/>
              </a:prstGeom>
              <a:solidFill>
                <a:schemeClr val="tx1"/>
              </a:solidFill>
              <a:ln w="22225" cap="flat" cmpd="sng" algn="ctr">
                <a:solidFill>
                  <a:srgbClr val="F8F8F8"/>
                </a:solidFill>
                <a:prstDash val="solid"/>
                <a:round/>
                <a:headEnd type="none" w="med" len="med"/>
                <a:tailEnd type="none" w="med" len="med"/>
              </a:ln>
              <a:effectLst/>
            </p:spPr>
            <p:txBody>
              <a:bodyPr>
                <a:prstTxWarp prst="textNoShape">
                  <a:avLst/>
                </a:prstTxWarp>
              </a:bodyPr>
              <a:lstStyle/>
              <a:p>
                <a:pPr eaLnBrk="0" hangingPunct="0">
                  <a:defRPr/>
                </a:pPr>
                <a:endParaRPr lang="en-US" sz="1800" b="0">
                  <a:latin typeface="Arial" charset="0"/>
                  <a:ea typeface="ＭＳ Ｐゴシック" charset="0"/>
                  <a:cs typeface="ＭＳ Ｐゴシック" charset="0"/>
                </a:endParaRPr>
              </a:p>
            </p:txBody>
          </p:sp>
          <p:sp>
            <p:nvSpPr>
              <p:cNvPr id="6" name="Rectangle 5"/>
              <p:cNvSpPr/>
              <p:nvPr userDrawn="1"/>
            </p:nvSpPr>
            <p:spPr bwMode="auto">
              <a:xfrm>
                <a:off x="685800" y="304800"/>
                <a:ext cx="8001000" cy="1219200"/>
              </a:xfrm>
              <a:prstGeom prst="rect">
                <a:avLst/>
              </a:prstGeom>
              <a:solidFill>
                <a:schemeClr val="tx1"/>
              </a:solidFill>
              <a:ln w="19050" cap="flat" cmpd="sng" algn="ctr">
                <a:solidFill>
                  <a:srgbClr val="F8F8F8"/>
                </a:solidFill>
                <a:prstDash val="solid"/>
                <a:round/>
                <a:headEnd type="none" w="med" len="med"/>
                <a:tailEnd type="none" w="med" len="med"/>
              </a:ln>
              <a:effectLst/>
            </p:spPr>
            <p:txBody>
              <a:bodyPr>
                <a:prstTxWarp prst="textNoShape">
                  <a:avLst/>
                </a:prstTxWarp>
              </a:bodyPr>
              <a:lstStyle/>
              <a:p>
                <a:pPr eaLnBrk="0" hangingPunct="0">
                  <a:defRPr/>
                </a:pPr>
                <a:endParaRPr lang="en-US" sz="1800" b="0">
                  <a:latin typeface="Arial" charset="0"/>
                  <a:ea typeface="ＭＳ Ｐゴシック" charset="0"/>
                  <a:cs typeface="ＭＳ Ｐゴシック" charset="0"/>
                </a:endParaRPr>
              </a:p>
            </p:txBody>
          </p:sp>
          <p:pic>
            <p:nvPicPr>
              <p:cNvPr id="7" name="Picture 6" descr="j0285108.jpg"/>
              <p:cNvPicPr>
                <a:picLocks noChangeAspect="1"/>
              </p:cNvPicPr>
              <p:nvPr userDrawn="1"/>
            </p:nvPicPr>
            <p:blipFill>
              <a:blip r:embed="rId2" cstate="print">
                <a:lum bright="10000"/>
                <a:duotone>
                  <a:prstClr val="black"/>
                  <a:schemeClr val="tx2">
                    <a:lumMod val="75000"/>
                    <a:tint val="45000"/>
                    <a:satMod val="400000"/>
                  </a:schemeClr>
                </a:duotone>
              </a:blip>
              <a:srcRect l="9524" r="19048"/>
              <a:stretch>
                <a:fillRect/>
              </a:stretch>
            </p:blipFill>
            <p:spPr>
              <a:xfrm>
                <a:off x="2362200" y="381000"/>
                <a:ext cx="1143000" cy="1053465"/>
              </a:xfrm>
              <a:prstGeom prst="ellipse">
                <a:avLst/>
              </a:prstGeom>
              <a:ln w="19050" cap="rnd">
                <a:solidFill>
                  <a:schemeClr val="tx2">
                    <a:lumMod val="75000"/>
                  </a:schemeClr>
                </a:solidFill>
              </a:ln>
            </p:spPr>
          </p:pic>
          <p:pic>
            <p:nvPicPr>
              <p:cNvPr id="8" name="Picture 7" descr="j0285110.jpg"/>
              <p:cNvPicPr>
                <a:picLocks noChangeAspect="1"/>
              </p:cNvPicPr>
              <p:nvPr userDrawn="1"/>
            </p:nvPicPr>
            <p:blipFill>
              <a:blip r:embed="rId3" cstate="print">
                <a:duotone>
                  <a:prstClr val="black"/>
                  <a:schemeClr val="tx2">
                    <a:lumMod val="75000"/>
                    <a:tint val="45000"/>
                    <a:satMod val="400000"/>
                  </a:schemeClr>
                </a:duotone>
                <a:lum bright="10000"/>
              </a:blip>
              <a:srcRect l="19213" r="10417"/>
              <a:stretch>
                <a:fillRect/>
              </a:stretch>
            </p:blipFill>
            <p:spPr>
              <a:xfrm>
                <a:off x="1066800" y="381000"/>
                <a:ext cx="1073020" cy="1051560"/>
              </a:xfrm>
              <a:prstGeom prst="ellipse">
                <a:avLst/>
              </a:prstGeom>
              <a:ln w="19050" cap="rnd">
                <a:solidFill>
                  <a:schemeClr val="tx2">
                    <a:lumMod val="75000"/>
                  </a:schemeClr>
                </a:solidFill>
              </a:ln>
            </p:spPr>
          </p:pic>
        </p:grpSp>
      </p:grpSp>
      <p:sp>
        <p:nvSpPr>
          <p:cNvPr id="9" name="Date Placeholder 2"/>
          <p:cNvSpPr>
            <a:spLocks noGrp="1"/>
          </p:cNvSpPr>
          <p:nvPr>
            <p:ph type="dt" sz="half" idx="10"/>
          </p:nvPr>
        </p:nvSpPr>
        <p:spPr/>
        <p:txBody>
          <a:bodyPr/>
          <a:lstStyle>
            <a:lvl1pPr>
              <a:defRPr/>
            </a:lvl1pPr>
          </a:lstStyle>
          <a:p>
            <a:pPr>
              <a:defRPr/>
            </a:pPr>
            <a:endParaRPr lang="en-US"/>
          </a:p>
        </p:txBody>
      </p:sp>
      <p:sp>
        <p:nvSpPr>
          <p:cNvPr id="10" name="Footer Placeholder 3"/>
          <p:cNvSpPr>
            <a:spLocks noGrp="1"/>
          </p:cNvSpPr>
          <p:nvPr>
            <p:ph type="ftr" sz="quarter" idx="11"/>
          </p:nvPr>
        </p:nvSpPr>
        <p:spPr/>
        <p:txBody>
          <a:bodyPr/>
          <a:lstStyle>
            <a:lvl1pPr>
              <a:defRPr/>
            </a:lvl1pPr>
          </a:lstStyle>
          <a:p>
            <a:pPr>
              <a:defRPr/>
            </a:pPr>
            <a:endParaRPr lang="en-US"/>
          </a:p>
        </p:txBody>
      </p:sp>
      <p:sp>
        <p:nvSpPr>
          <p:cNvPr id="11" name="Slide Number Placeholder 4"/>
          <p:cNvSpPr>
            <a:spLocks noGrp="1"/>
          </p:cNvSpPr>
          <p:nvPr>
            <p:ph type="sldNum" sz="quarter" idx="12"/>
          </p:nvPr>
        </p:nvSpPr>
        <p:spPr/>
        <p:txBody>
          <a:bodyPr/>
          <a:lstStyle>
            <a:lvl1pPr>
              <a:defRPr smtClean="0"/>
            </a:lvl1pPr>
          </a:lstStyle>
          <a:p>
            <a:pPr>
              <a:defRPr/>
            </a:pPr>
            <a:fld id="{C66B5889-BE41-894F-A219-27B9815151D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8D288A-F301-5446-A993-5426C0CB62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676978-4683-CB47-BB4D-AC6A9C36B2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D9777B-F0B4-7142-B0C7-65E6348A933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93DC2D-2A7E-D84C-AC73-3FCEADFBACF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FBFC63-15DC-0647-9A69-EC495C6137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A75F5E-8131-2E4A-8B69-6BCE0B42EA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C4BD52-2E5C-F74B-99EA-B4E64A8ED25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00025"/>
            <a:ext cx="58674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066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charset="-128"/>
                <a:cs typeface="ＭＳ Ｐゴシック"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ＭＳ Ｐゴシック" charset="-128"/>
                <a:cs typeface="ＭＳ Ｐゴシック" charset="-128"/>
              </a:defRPr>
            </a:lvl1pPr>
          </a:lstStyle>
          <a:p>
            <a:pPr>
              <a:defRPr/>
            </a:pPr>
            <a:fld id="{CD3C5EF6-847F-9346-892E-65DE47BCB0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Lst>
  <p:txStyles>
    <p:titleStyle>
      <a:lvl1pPr algn="l" rtl="0" eaLnBrk="0" fontAlgn="base" hangingPunct="0">
        <a:spcBef>
          <a:spcPct val="0"/>
        </a:spcBef>
        <a:spcAft>
          <a:spcPct val="0"/>
        </a:spcAft>
        <a:defRPr sz="2800" b="1">
          <a:solidFill>
            <a:srgbClr val="FFCC00"/>
          </a:solidFill>
          <a:latin typeface="+mj-lt"/>
          <a:ea typeface="+mj-ea"/>
          <a:cs typeface="ＭＳ Ｐゴシック" charset="-128"/>
        </a:defRPr>
      </a:lvl1pPr>
      <a:lvl2pPr algn="l" rtl="0" eaLnBrk="0" fontAlgn="base" hangingPunct="0">
        <a:spcBef>
          <a:spcPct val="0"/>
        </a:spcBef>
        <a:spcAft>
          <a:spcPct val="0"/>
        </a:spcAft>
        <a:defRPr sz="2800" b="1">
          <a:solidFill>
            <a:srgbClr val="FFCC00"/>
          </a:solidFill>
          <a:latin typeface="Arial" charset="0"/>
          <a:ea typeface="ＭＳ Ｐゴシック" pitchFamily="1" charset="-128"/>
          <a:cs typeface="ＭＳ Ｐゴシック" charset="-128"/>
        </a:defRPr>
      </a:lvl2pPr>
      <a:lvl3pPr algn="l" rtl="0" eaLnBrk="0" fontAlgn="base" hangingPunct="0">
        <a:spcBef>
          <a:spcPct val="0"/>
        </a:spcBef>
        <a:spcAft>
          <a:spcPct val="0"/>
        </a:spcAft>
        <a:defRPr sz="2800" b="1">
          <a:solidFill>
            <a:srgbClr val="FFCC00"/>
          </a:solidFill>
          <a:latin typeface="Arial" charset="0"/>
          <a:ea typeface="ＭＳ Ｐゴシック" pitchFamily="1" charset="-128"/>
          <a:cs typeface="ＭＳ Ｐゴシック" charset="-128"/>
        </a:defRPr>
      </a:lvl3pPr>
      <a:lvl4pPr algn="l" rtl="0" eaLnBrk="0" fontAlgn="base" hangingPunct="0">
        <a:spcBef>
          <a:spcPct val="0"/>
        </a:spcBef>
        <a:spcAft>
          <a:spcPct val="0"/>
        </a:spcAft>
        <a:defRPr sz="2800" b="1">
          <a:solidFill>
            <a:srgbClr val="FFCC00"/>
          </a:solidFill>
          <a:latin typeface="Arial" charset="0"/>
          <a:ea typeface="ＭＳ Ｐゴシック" pitchFamily="1" charset="-128"/>
          <a:cs typeface="ＭＳ Ｐゴシック" charset="-128"/>
        </a:defRPr>
      </a:lvl4pPr>
      <a:lvl5pPr algn="l" rtl="0" eaLnBrk="0" fontAlgn="base" hangingPunct="0">
        <a:spcBef>
          <a:spcPct val="0"/>
        </a:spcBef>
        <a:spcAft>
          <a:spcPct val="0"/>
        </a:spcAft>
        <a:defRPr sz="2800" b="1">
          <a:solidFill>
            <a:srgbClr val="FFCC00"/>
          </a:solidFill>
          <a:latin typeface="Arial" charset="0"/>
          <a:ea typeface="ＭＳ Ｐゴシック" pitchFamily="1"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pitchFamily="1" charset="-128"/>
        </a:defRPr>
      </a:lvl6pPr>
      <a:lvl7pPr marL="914400" algn="l" rtl="0" fontAlgn="base">
        <a:spcBef>
          <a:spcPct val="0"/>
        </a:spcBef>
        <a:spcAft>
          <a:spcPct val="0"/>
        </a:spcAft>
        <a:defRPr sz="2800" b="1">
          <a:solidFill>
            <a:schemeClr val="bg1"/>
          </a:solidFill>
          <a:latin typeface="Arial" charset="0"/>
          <a:ea typeface="ＭＳ Ｐゴシック" pitchFamily="1" charset="-128"/>
        </a:defRPr>
      </a:lvl7pPr>
      <a:lvl8pPr marL="1371600" algn="l" rtl="0" fontAlgn="base">
        <a:spcBef>
          <a:spcPct val="0"/>
        </a:spcBef>
        <a:spcAft>
          <a:spcPct val="0"/>
        </a:spcAft>
        <a:defRPr sz="2800" b="1">
          <a:solidFill>
            <a:schemeClr val="bg1"/>
          </a:solidFill>
          <a:latin typeface="Arial" charset="0"/>
          <a:ea typeface="ＭＳ Ｐゴシック" pitchFamily="1" charset="-128"/>
        </a:defRPr>
      </a:lvl8pPr>
      <a:lvl9pPr marL="1828800" algn="l" rtl="0" fontAlgn="base">
        <a:spcBef>
          <a:spcPct val="0"/>
        </a:spcBef>
        <a:spcAft>
          <a:spcPct val="0"/>
        </a:spcAft>
        <a:defRPr sz="2800" b="1">
          <a:solidFill>
            <a:schemeClr val="bg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ヒラギノ角ゴ Pro W3" pitchFamily="-100" charset="-128"/>
          <a:cs typeface="ヒラギノ角ゴ Pro W3" pitchFamily="-84" charset="-128"/>
        </a:defRPr>
      </a:lvl3pPr>
      <a:lvl4pPr marL="1600200" indent="-228600" algn="l" rtl="0" eaLnBrk="0" fontAlgn="base" hangingPunct="0">
        <a:spcBef>
          <a:spcPct val="20000"/>
        </a:spcBef>
        <a:spcAft>
          <a:spcPct val="0"/>
        </a:spcAft>
        <a:buChar char="–"/>
        <a:defRPr sz="2000">
          <a:solidFill>
            <a:schemeClr val="tx1"/>
          </a:solidFill>
          <a:latin typeface="+mn-lt"/>
          <a:ea typeface="ヒラギノ角ゴ Pro W3" pitchFamily="-100" charset="-128"/>
        </a:defRPr>
      </a:lvl4pPr>
      <a:lvl5pPr marL="2057400" indent="-228600" algn="l" rtl="0" eaLnBrk="0" fontAlgn="base" hangingPunct="0">
        <a:spcBef>
          <a:spcPct val="20000"/>
        </a:spcBef>
        <a:spcAft>
          <a:spcPct val="0"/>
        </a:spcAft>
        <a:buChar char="»"/>
        <a:defRPr sz="2000">
          <a:solidFill>
            <a:schemeClr val="tx1"/>
          </a:solidFill>
          <a:latin typeface="+mn-lt"/>
          <a:ea typeface="ヒラギノ角ゴ Pro W3" pitchFamily="-100" charset="-128"/>
        </a:defRPr>
      </a:lvl5pPr>
      <a:lvl6pPr marL="2514600" indent="-228600" algn="l" rtl="0" fontAlgn="base">
        <a:spcBef>
          <a:spcPct val="20000"/>
        </a:spcBef>
        <a:spcAft>
          <a:spcPct val="0"/>
        </a:spcAft>
        <a:buChar char="»"/>
        <a:defRPr sz="2000">
          <a:solidFill>
            <a:srgbClr val="3399CC"/>
          </a:solidFill>
          <a:latin typeface="+mn-lt"/>
          <a:ea typeface="+mn-ea"/>
        </a:defRPr>
      </a:lvl6pPr>
      <a:lvl7pPr marL="2971800" indent="-228600" algn="l" rtl="0" fontAlgn="base">
        <a:spcBef>
          <a:spcPct val="20000"/>
        </a:spcBef>
        <a:spcAft>
          <a:spcPct val="0"/>
        </a:spcAft>
        <a:buChar char="»"/>
        <a:defRPr sz="2000">
          <a:solidFill>
            <a:srgbClr val="3399CC"/>
          </a:solidFill>
          <a:latin typeface="+mn-lt"/>
          <a:ea typeface="+mn-ea"/>
        </a:defRPr>
      </a:lvl7pPr>
      <a:lvl8pPr marL="3429000" indent="-228600" algn="l" rtl="0" fontAlgn="base">
        <a:spcBef>
          <a:spcPct val="20000"/>
        </a:spcBef>
        <a:spcAft>
          <a:spcPct val="0"/>
        </a:spcAft>
        <a:buChar char="»"/>
        <a:defRPr sz="2000">
          <a:solidFill>
            <a:srgbClr val="3399CC"/>
          </a:solidFill>
          <a:latin typeface="+mn-lt"/>
          <a:ea typeface="+mn-ea"/>
        </a:defRPr>
      </a:lvl8pPr>
      <a:lvl9pPr marL="3886200" indent="-228600" algn="l" rtl="0" fontAlgn="base">
        <a:spcBef>
          <a:spcPct val="20000"/>
        </a:spcBef>
        <a:spcAft>
          <a:spcPct val="0"/>
        </a:spcAft>
        <a:buChar char="»"/>
        <a:defRPr sz="2000">
          <a:solidFill>
            <a:srgbClr val="3399CC"/>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657600" y="381000"/>
            <a:ext cx="487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09600" y="1752600"/>
            <a:ext cx="8305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pitchFamily="-100"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2766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pitchFamily="-100"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pitchFamily="-100" charset="0"/>
                <a:ea typeface="ＭＳ Ｐゴシック" charset="0"/>
                <a:cs typeface="ＭＳ Ｐゴシック" charset="0"/>
              </a:defRPr>
            </a:lvl1pPr>
          </a:lstStyle>
          <a:p>
            <a:pPr>
              <a:defRPr/>
            </a:pPr>
            <a:fld id="{A8183F08-8177-304D-824D-301CEAB8F8A0}" type="slidenum">
              <a:rPr lang="en-US"/>
              <a:pPr>
                <a:defRPr/>
              </a:pPr>
              <a:t>‹#›</a:t>
            </a:fld>
            <a:endParaRPr lang="en-US"/>
          </a:p>
        </p:txBody>
      </p:sp>
      <p:pic>
        <p:nvPicPr>
          <p:cNvPr id="15367" name="Picture 1"/>
          <p:cNvPicPr>
            <a:picLocks noChangeAspect="1"/>
          </p:cNvPicPr>
          <p:nvPr userDrawn="1"/>
        </p:nvPicPr>
        <p:blipFill>
          <a:blip r:embed="rId15"/>
          <a:srcRect/>
          <a:stretch>
            <a:fillRect/>
          </a:stretch>
        </p:blipFill>
        <p:spPr bwMode="auto">
          <a:xfrm>
            <a:off x="8402638" y="6715125"/>
            <a:ext cx="762000" cy="1428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l" rtl="0" fontAlgn="base">
        <a:spcBef>
          <a:spcPct val="0"/>
        </a:spcBef>
        <a:spcAft>
          <a:spcPct val="0"/>
        </a:spcAft>
        <a:defRPr sz="3600">
          <a:solidFill>
            <a:schemeClr val="tx2"/>
          </a:solidFill>
          <a:latin typeface="+mj-lt"/>
          <a:ea typeface="ヒラギノ角ゴ Pro W3" pitchFamily="-84" charset="-128"/>
          <a:cs typeface="ヒラギノ角ゴ Pro W3" pitchFamily="-84" charset="-128"/>
        </a:defRPr>
      </a:lvl1pPr>
      <a:lvl2pPr algn="l" rtl="0" fontAlgn="base">
        <a:spcBef>
          <a:spcPct val="0"/>
        </a:spcBef>
        <a:spcAft>
          <a:spcPct val="0"/>
        </a:spcAft>
        <a:defRPr sz="3600">
          <a:solidFill>
            <a:schemeClr val="tx2"/>
          </a:solidFill>
          <a:latin typeface="Arial Black" pitchFamily="34" charset="0"/>
          <a:ea typeface="ヒラギノ角ゴ Pro W3" pitchFamily="-84" charset="-128"/>
          <a:cs typeface="ヒラギノ角ゴ Pro W3" pitchFamily="-84" charset="-128"/>
        </a:defRPr>
      </a:lvl2pPr>
      <a:lvl3pPr algn="l" rtl="0" fontAlgn="base">
        <a:spcBef>
          <a:spcPct val="0"/>
        </a:spcBef>
        <a:spcAft>
          <a:spcPct val="0"/>
        </a:spcAft>
        <a:defRPr sz="3600">
          <a:solidFill>
            <a:schemeClr val="tx2"/>
          </a:solidFill>
          <a:latin typeface="Arial Black" pitchFamily="34" charset="0"/>
          <a:ea typeface="ヒラギノ角ゴ Pro W3" pitchFamily="-84" charset="-128"/>
          <a:cs typeface="ヒラギノ角ゴ Pro W3" pitchFamily="-84" charset="-128"/>
        </a:defRPr>
      </a:lvl3pPr>
      <a:lvl4pPr algn="l" rtl="0" fontAlgn="base">
        <a:spcBef>
          <a:spcPct val="0"/>
        </a:spcBef>
        <a:spcAft>
          <a:spcPct val="0"/>
        </a:spcAft>
        <a:defRPr sz="3600">
          <a:solidFill>
            <a:schemeClr val="tx2"/>
          </a:solidFill>
          <a:latin typeface="Arial Black" pitchFamily="34" charset="0"/>
          <a:ea typeface="ヒラギノ角ゴ Pro W3" pitchFamily="-84" charset="-128"/>
          <a:cs typeface="ヒラギノ角ゴ Pro W3" pitchFamily="-84" charset="-128"/>
        </a:defRPr>
      </a:lvl4pPr>
      <a:lvl5pPr algn="l" rtl="0" fontAlgn="base">
        <a:spcBef>
          <a:spcPct val="0"/>
        </a:spcBef>
        <a:spcAft>
          <a:spcPct val="0"/>
        </a:spcAft>
        <a:defRPr sz="3600">
          <a:solidFill>
            <a:schemeClr val="tx2"/>
          </a:solidFill>
          <a:latin typeface="Arial Black" pitchFamily="34" charset="0"/>
          <a:ea typeface="ヒラギノ角ゴ Pro W3" pitchFamily="-84" charset="-128"/>
          <a:cs typeface="ヒラギノ角ゴ Pro W3" pitchFamily="-84" charset="-128"/>
        </a:defRPr>
      </a:lvl5pPr>
      <a:lvl6pPr marL="457200" algn="l" rtl="0" eaLnBrk="1" fontAlgn="base" hangingPunct="1">
        <a:spcBef>
          <a:spcPct val="0"/>
        </a:spcBef>
        <a:spcAft>
          <a:spcPct val="0"/>
        </a:spcAft>
        <a:defRPr sz="3600">
          <a:solidFill>
            <a:schemeClr val="tx2"/>
          </a:solidFill>
          <a:latin typeface="Arial Black" pitchFamily="34" charset="0"/>
        </a:defRPr>
      </a:lvl6pPr>
      <a:lvl7pPr marL="914400" algn="l" rtl="0" eaLnBrk="1" fontAlgn="base" hangingPunct="1">
        <a:spcBef>
          <a:spcPct val="0"/>
        </a:spcBef>
        <a:spcAft>
          <a:spcPct val="0"/>
        </a:spcAft>
        <a:defRPr sz="3600">
          <a:solidFill>
            <a:schemeClr val="tx2"/>
          </a:solidFill>
          <a:latin typeface="Arial Black" pitchFamily="34" charset="0"/>
        </a:defRPr>
      </a:lvl7pPr>
      <a:lvl8pPr marL="1371600" algn="l" rtl="0" eaLnBrk="1" fontAlgn="base" hangingPunct="1">
        <a:spcBef>
          <a:spcPct val="0"/>
        </a:spcBef>
        <a:spcAft>
          <a:spcPct val="0"/>
        </a:spcAft>
        <a:defRPr sz="3600">
          <a:solidFill>
            <a:schemeClr val="tx2"/>
          </a:solidFill>
          <a:latin typeface="Arial Black" pitchFamily="34" charset="0"/>
        </a:defRPr>
      </a:lvl8pPr>
      <a:lvl9pPr marL="1828800" algn="l" rtl="0" eaLnBrk="1" fontAlgn="base" hangingPunct="1">
        <a:spcBef>
          <a:spcPct val="0"/>
        </a:spcBef>
        <a:spcAft>
          <a:spcPct val="0"/>
        </a:spcAft>
        <a:defRPr sz="36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rgbClr val="262626"/>
          </a:solidFill>
          <a:latin typeface="+mn-lt"/>
          <a:ea typeface="ヒラギノ角ゴ Pro W3" pitchFamily="-84" charset="-128"/>
          <a:cs typeface="ヒラギノ角ゴ Pro W3" pitchFamily="-84" charset="-128"/>
        </a:defRPr>
      </a:lvl1pPr>
      <a:lvl2pPr marL="742950" indent="-285750" algn="l" rtl="0" fontAlgn="base">
        <a:spcBef>
          <a:spcPct val="20000"/>
        </a:spcBef>
        <a:spcAft>
          <a:spcPct val="0"/>
        </a:spcAft>
        <a:buChar char="–"/>
        <a:defRPr sz="2800">
          <a:solidFill>
            <a:srgbClr val="262626"/>
          </a:solidFill>
          <a:latin typeface="+mn-lt"/>
          <a:ea typeface="ヒラギノ角ゴ Pro W3" pitchFamily="-84" charset="-128"/>
        </a:defRPr>
      </a:lvl2pPr>
      <a:lvl3pPr marL="1143000" indent="-228600" algn="l" rtl="0" fontAlgn="base">
        <a:spcBef>
          <a:spcPct val="20000"/>
        </a:spcBef>
        <a:spcAft>
          <a:spcPct val="0"/>
        </a:spcAft>
        <a:buChar char="•"/>
        <a:defRPr sz="2400">
          <a:solidFill>
            <a:srgbClr val="262626"/>
          </a:solidFill>
          <a:latin typeface="+mn-lt"/>
          <a:ea typeface="ヒラギノ角ゴ Pro W3" pitchFamily="-84" charset="-128"/>
        </a:defRPr>
      </a:lvl3pPr>
      <a:lvl4pPr marL="1600200" indent="-228600" algn="l" rtl="0" fontAlgn="base">
        <a:spcBef>
          <a:spcPct val="20000"/>
        </a:spcBef>
        <a:spcAft>
          <a:spcPct val="0"/>
        </a:spcAft>
        <a:buChar char="–"/>
        <a:defRPr sz="2000">
          <a:solidFill>
            <a:srgbClr val="262626"/>
          </a:solidFill>
          <a:latin typeface="+mn-lt"/>
          <a:ea typeface="ヒラギノ角ゴ Pro W3" pitchFamily="-84" charset="-128"/>
        </a:defRPr>
      </a:lvl4pPr>
      <a:lvl5pPr marL="2057400" indent="-228600" algn="l" rtl="0" fontAlgn="base">
        <a:spcBef>
          <a:spcPct val="20000"/>
        </a:spcBef>
        <a:spcAft>
          <a:spcPct val="0"/>
        </a:spcAft>
        <a:buChar char="»"/>
        <a:defRPr sz="2000">
          <a:solidFill>
            <a:srgbClr val="262626"/>
          </a:solidFill>
          <a:latin typeface="+mn-lt"/>
          <a:ea typeface="ヒラギノ角ゴ Pro W3" pitchFamily="-8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reativecommons.org/licenses/by/3.0/"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mailto:brenda.perea@cccs.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hyperlink" Target="http://www.cccs.edu/partnering-for-success/trade-adjustment-assistance/taa-champ" TargetMode="External"/><Relationship Id="rId4" Type="http://schemas.openxmlformats.org/officeDocument/2006/relationships/image" Target="../media/image11.png"/><Relationship Id="rId1" Type="http://schemas.openxmlformats.org/officeDocument/2006/relationships/slideLayout" Target="../slideLayouts/slideLayout14.xml"/><Relationship Id="rId2" Type="http://schemas.openxmlformats.org/officeDocument/2006/relationships/hyperlink" Target="http://creativecommons.org/licenses/by/4.0/deed.en_U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oolingu.com" TargetMode="External"/><Relationship Id="rId4" Type="http://schemas.openxmlformats.org/officeDocument/2006/relationships/image" Target="../media/image13.png"/><Relationship Id="rId5" Type="http://schemas.openxmlformats.org/officeDocument/2006/relationships/hyperlink" Target="http://www.amatrol.com" TargetMode="External"/><Relationship Id="rId6" Type="http://schemas.openxmlformats.org/officeDocument/2006/relationships/image" Target="../media/image14.png"/><Relationship Id="rId7" Type="http://schemas.openxmlformats.org/officeDocument/2006/relationships/hyperlink" Target="http://www.mastercam.com/" TargetMode="External"/><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bit.ly/1iw1sTf" TargetMode="External"/><Relationship Id="rId5" Type="http://schemas.openxmlformats.org/officeDocument/2006/relationships/hyperlink" Target="http://open4us.org/" TargetMode="External"/><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reativecommons.org/licenses/by/3.0/" TargetMode="External"/><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ccs.edu/CHAMP"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IMG_0078.JPG"/>
          <p:cNvPicPr>
            <a:picLocks noChangeAspect="1"/>
          </p:cNvPicPr>
          <p:nvPr/>
        </p:nvPicPr>
        <p:blipFill>
          <a:blip r:embed="rId2"/>
          <a:srcRect/>
          <a:stretch>
            <a:fillRect/>
          </a:stretch>
        </p:blipFill>
        <p:spPr bwMode="auto">
          <a:xfrm>
            <a:off x="0" y="0"/>
            <a:ext cx="9182100" cy="6858000"/>
          </a:xfrm>
          <a:prstGeom prst="rect">
            <a:avLst/>
          </a:prstGeom>
          <a:noFill/>
          <a:ln w="9525">
            <a:noFill/>
            <a:miter lim="800000"/>
            <a:headEnd/>
            <a:tailEnd/>
          </a:ln>
        </p:spPr>
      </p:pic>
      <p:sp>
        <p:nvSpPr>
          <p:cNvPr id="30723" name="Rectangle 9"/>
          <p:cNvSpPr>
            <a:spLocks noChangeArrowheads="1"/>
          </p:cNvSpPr>
          <p:nvPr/>
        </p:nvSpPr>
        <p:spPr bwMode="auto">
          <a:xfrm>
            <a:off x="0" y="1776413"/>
            <a:ext cx="9144000" cy="2678112"/>
          </a:xfrm>
          <a:prstGeom prst="rect">
            <a:avLst/>
          </a:prstGeom>
          <a:noFill/>
          <a:ln w="9525">
            <a:noFill/>
            <a:miter lim="800000"/>
            <a:headEnd/>
            <a:tailEnd/>
          </a:ln>
        </p:spPr>
        <p:txBody>
          <a:bodyPr>
            <a:prstTxWarp prst="textNoShape">
              <a:avLst/>
            </a:prstTxWarp>
            <a:spAutoFit/>
          </a:bodyPr>
          <a:lstStyle/>
          <a:p>
            <a:pPr algn="ctr"/>
            <a:r>
              <a:rPr lang="en-US" sz="3200">
                <a:solidFill>
                  <a:schemeClr val="bg1"/>
                </a:solidFill>
                <a:ea typeface="Geneva" pitchFamily="-84" charset="0"/>
                <a:cs typeface="Geneva" pitchFamily="-84" charset="0"/>
              </a:rPr>
              <a:t>DOL TAACCCT</a:t>
            </a:r>
          </a:p>
          <a:p>
            <a:pPr algn="ctr"/>
            <a:r>
              <a:rPr lang="en-US" sz="3200">
                <a:solidFill>
                  <a:schemeClr val="bg1"/>
                </a:solidFill>
                <a:ea typeface="Geneva" pitchFamily="-84" charset="0"/>
                <a:cs typeface="Geneva" pitchFamily="-84" charset="0"/>
              </a:rPr>
              <a:t>Advanced Manufacturing</a:t>
            </a:r>
          </a:p>
          <a:p>
            <a:pPr algn="ctr"/>
            <a:r>
              <a:rPr lang="en-US" sz="3200">
                <a:solidFill>
                  <a:schemeClr val="bg1"/>
                </a:solidFill>
                <a:ea typeface="Geneva" pitchFamily="-84" charset="0"/>
                <a:cs typeface="Geneva" pitchFamily="-84" charset="0"/>
              </a:rPr>
              <a:t>Curricula Requests &amp; Sharing Webinar</a:t>
            </a:r>
          </a:p>
          <a:p>
            <a:pPr algn="ctr"/>
            <a:r>
              <a:rPr lang="en-US">
                <a:solidFill>
                  <a:srgbClr val="FFFFFF"/>
                </a:solidFill>
                <a:ea typeface="Geneva" pitchFamily="-84" charset="0"/>
                <a:cs typeface="Geneva" pitchFamily="-84" charset="0"/>
              </a:rPr>
              <a:t/>
            </a:r>
            <a:br>
              <a:rPr lang="en-US">
                <a:solidFill>
                  <a:srgbClr val="FFFFFF"/>
                </a:solidFill>
                <a:ea typeface="Geneva" pitchFamily="-84" charset="0"/>
                <a:cs typeface="Geneva" pitchFamily="-84" charset="0"/>
              </a:rPr>
            </a:br>
            <a:r>
              <a:rPr lang="en-US">
                <a:solidFill>
                  <a:srgbClr val="FFFFFF"/>
                </a:solidFill>
                <a:ea typeface="Geneva" pitchFamily="-84" charset="0"/>
                <a:cs typeface="Geneva" pitchFamily="-84" charset="0"/>
              </a:rPr>
              <a:t>Wednesday March 10, 2014</a:t>
            </a:r>
          </a:p>
          <a:p>
            <a:pPr algn="ctr"/>
            <a:r>
              <a:rPr lang="en-US">
                <a:solidFill>
                  <a:srgbClr val="FFFFFF"/>
                </a:solidFill>
                <a:ea typeface="Geneva" pitchFamily="-84" charset="0"/>
                <a:cs typeface="Geneva" pitchFamily="-84" charset="0"/>
              </a:rPr>
              <a:t>10am PST</a:t>
            </a:r>
          </a:p>
        </p:txBody>
      </p:sp>
      <p:pic>
        <p:nvPicPr>
          <p:cNvPr id="30724" name="Picture 6"/>
          <p:cNvPicPr>
            <a:picLocks noChangeAspect="1" noChangeArrowheads="1"/>
          </p:cNvPicPr>
          <p:nvPr/>
        </p:nvPicPr>
        <p:blipFill>
          <a:blip r:embed="rId3"/>
          <a:srcRect/>
          <a:stretch>
            <a:fillRect/>
          </a:stretch>
        </p:blipFill>
        <p:spPr bwMode="auto">
          <a:xfrm>
            <a:off x="3068638" y="774700"/>
            <a:ext cx="2493962" cy="1008063"/>
          </a:xfrm>
          <a:prstGeom prst="rect">
            <a:avLst/>
          </a:prstGeom>
          <a:noFill/>
          <a:ln w="9525">
            <a:noFill/>
            <a:round/>
            <a:headEnd/>
            <a:tailEnd/>
          </a:ln>
        </p:spPr>
      </p:pic>
      <p:pic>
        <p:nvPicPr>
          <p:cNvPr id="30725" name="Picture 8" descr="CCBY.jpg">
            <a:hlinkClick r:id="rId4"/>
          </p:cNvPr>
          <p:cNvPicPr>
            <a:picLocks noChangeAspect="1"/>
          </p:cNvPicPr>
          <p:nvPr/>
        </p:nvPicPr>
        <p:blipFill>
          <a:blip r:embed="rId5"/>
          <a:srcRect/>
          <a:stretch>
            <a:fillRect/>
          </a:stretch>
        </p:blipFill>
        <p:spPr bwMode="auto">
          <a:xfrm>
            <a:off x="7899400" y="6386513"/>
            <a:ext cx="938213" cy="344487"/>
          </a:xfrm>
          <a:prstGeom prst="rect">
            <a:avLst/>
          </a:prstGeom>
          <a:noFill/>
          <a:ln w="9525">
            <a:noFill/>
            <a:miter lim="800000"/>
            <a:headEnd/>
            <a:tailEnd/>
          </a:ln>
        </p:spPr>
      </p:pic>
      <p:sp>
        <p:nvSpPr>
          <p:cNvPr id="30726" name="TextBox 10"/>
          <p:cNvSpPr txBox="1">
            <a:spLocks noChangeArrowheads="1"/>
          </p:cNvSpPr>
          <p:nvPr/>
        </p:nvSpPr>
        <p:spPr bwMode="auto">
          <a:xfrm>
            <a:off x="4421188" y="6324600"/>
            <a:ext cx="3376612"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1000" b="0" i="1">
                <a:solidFill>
                  <a:schemeClr val="bg1"/>
                </a:solidFill>
              </a:rPr>
              <a:t>Except where otherwise noted these materials </a:t>
            </a:r>
            <a:br>
              <a:rPr lang="en-US" sz="1000" b="0" i="1">
                <a:solidFill>
                  <a:schemeClr val="bg1"/>
                </a:solidFill>
              </a:rPr>
            </a:br>
            <a:r>
              <a:rPr lang="en-US" sz="1000" b="0" i="1">
                <a:solidFill>
                  <a:schemeClr val="bg1"/>
                </a:solidFill>
              </a:rPr>
              <a:t>are licensed Creative Commons Attribution 4.0 (CC BY)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76400" y="5410200"/>
            <a:ext cx="7467600" cy="990600"/>
          </a:xfrm>
        </p:spPr>
        <p:txBody>
          <a:bodyPr/>
          <a:lstStyle/>
          <a:p>
            <a:pPr>
              <a:defRPr/>
            </a:pPr>
            <a:r>
              <a:rPr lang="en-US" dirty="0" smtClean="0">
                <a:ea typeface="+mn-ea"/>
                <a:cs typeface="+mn-cs"/>
              </a:rPr>
              <a:t>Colorado Community College System</a:t>
            </a:r>
          </a:p>
        </p:txBody>
      </p:sp>
      <p:sp>
        <p:nvSpPr>
          <p:cNvPr id="39939" name="Rectangle 5"/>
          <p:cNvSpPr>
            <a:spLocks noChangeArrowheads="1"/>
          </p:cNvSpPr>
          <p:nvPr/>
        </p:nvSpPr>
        <p:spPr bwMode="auto">
          <a:xfrm>
            <a:off x="990600" y="368300"/>
            <a:ext cx="2590800" cy="1109663"/>
          </a:xfrm>
          <a:prstGeom prst="rect">
            <a:avLst/>
          </a:prstGeom>
          <a:solidFill>
            <a:srgbClr val="336699"/>
          </a:solidFill>
          <a:ln w="9525">
            <a:noFill/>
            <a:round/>
            <a:headEnd/>
            <a:tailEnd/>
          </a:ln>
        </p:spPr>
        <p:txBody>
          <a:bodyPr>
            <a:prstTxWarp prst="textNoShape">
              <a:avLst/>
            </a:prstTxWarp>
          </a:bodyPr>
          <a:lstStyle/>
          <a:p>
            <a:pPr eaLnBrk="0" hangingPunct="0"/>
            <a:endParaRPr lang="en-US" sz="1800" b="0">
              <a:solidFill>
                <a:srgbClr val="336699"/>
              </a:solidFill>
            </a:endParaRPr>
          </a:p>
        </p:txBody>
      </p:sp>
      <p:pic>
        <p:nvPicPr>
          <p:cNvPr id="39940" name="Picture 1"/>
          <p:cNvPicPr>
            <a:picLocks noChangeAspect="1"/>
          </p:cNvPicPr>
          <p:nvPr/>
        </p:nvPicPr>
        <p:blipFill>
          <a:blip r:embed="rId2"/>
          <a:srcRect/>
          <a:stretch>
            <a:fillRect/>
          </a:stretch>
        </p:blipFill>
        <p:spPr bwMode="auto">
          <a:xfrm>
            <a:off x="2971800" y="444500"/>
            <a:ext cx="2755900" cy="957263"/>
          </a:xfrm>
          <a:prstGeom prst="rect">
            <a:avLst/>
          </a:prstGeom>
          <a:noFill/>
          <a:ln w="9525">
            <a:noFill/>
            <a:miter lim="800000"/>
            <a:headEnd/>
            <a:tailEnd/>
          </a:ln>
        </p:spPr>
      </p:pic>
      <p:sp>
        <p:nvSpPr>
          <p:cNvPr id="7" name="Slide Number Placeholder 6"/>
          <p:cNvSpPr>
            <a:spLocks noGrp="1" noChangeArrowheads="1"/>
          </p:cNvSpPr>
          <p:nvPr>
            <p:ph type="sldNum" sz="quarter" idx="12"/>
          </p:nvPr>
        </p:nvSpPr>
        <p:spPr>
          <a:xfrm>
            <a:off x="5727700" y="6172200"/>
            <a:ext cx="3416300" cy="762000"/>
          </a:xfrm>
        </p:spPr>
        <p:txBody>
          <a:bodyPr/>
          <a:lstStyle/>
          <a:p>
            <a:r>
              <a:rPr lang="en-US" smtClean="0">
                <a:solidFill>
                  <a:srgbClr val="E0E9F4"/>
                </a:solidFill>
                <a:latin typeface="Arial" pitchFamily="-84" charset="0"/>
                <a:ea typeface="ＭＳ Ｐゴシック" charset="-128"/>
                <a:cs typeface="ＭＳ Ｐゴシック" charset="-128"/>
              </a:rPr>
              <a:t>Brenda Perea</a:t>
            </a:r>
          </a:p>
          <a:p>
            <a:r>
              <a:rPr lang="en-US" smtClean="0">
                <a:solidFill>
                  <a:srgbClr val="E0E9F4"/>
                </a:solidFill>
                <a:latin typeface="Arial" pitchFamily="-84" charset="0"/>
                <a:ea typeface="ＭＳ Ｐゴシック" charset="-128"/>
                <a:cs typeface="ＭＳ Ｐゴシック" charset="-128"/>
              </a:rPr>
              <a:t>Instructional Design Project Manager</a:t>
            </a:r>
          </a:p>
          <a:p>
            <a:r>
              <a:rPr lang="en-US" smtClean="0">
                <a:solidFill>
                  <a:srgbClr val="E0E9F4"/>
                </a:solidFill>
                <a:latin typeface="Arial" pitchFamily="-84" charset="0"/>
                <a:ea typeface="ＭＳ Ｐゴシック" charset="-128"/>
                <a:cs typeface="ＭＳ Ｐゴシック" charset="-128"/>
              </a:rPr>
              <a:t>brenda.perea@cccs.edu</a:t>
            </a:r>
          </a:p>
          <a:p>
            <a:r>
              <a:rPr lang="en-US" smtClean="0">
                <a:solidFill>
                  <a:srgbClr val="E0E9F4"/>
                </a:solidFill>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The Team</a:t>
            </a:r>
          </a:p>
        </p:txBody>
      </p:sp>
      <p:sp>
        <p:nvSpPr>
          <p:cNvPr id="40963" name="Content Placeholder 2"/>
          <p:cNvSpPr>
            <a:spLocks noGrp="1"/>
          </p:cNvSpPr>
          <p:nvPr>
            <p:ph idx="1"/>
          </p:nvPr>
        </p:nvSpPr>
        <p:spPr/>
        <p:txBody>
          <a:bodyPr/>
          <a:lstStyle/>
          <a:p>
            <a:r>
              <a:rPr lang="en-US" sz="2400" smtClean="0"/>
              <a:t>Aims Community College</a:t>
            </a:r>
          </a:p>
          <a:p>
            <a:r>
              <a:rPr lang="en-US" sz="2400" smtClean="0"/>
              <a:t>Front Range Community College</a:t>
            </a:r>
          </a:p>
          <a:p>
            <a:r>
              <a:rPr lang="en-US" sz="2400" smtClean="0"/>
              <a:t>Community College of Denver</a:t>
            </a:r>
          </a:p>
          <a:p>
            <a:r>
              <a:rPr lang="en-US" sz="2400" smtClean="0"/>
              <a:t>Emily Griffith Technical College</a:t>
            </a:r>
          </a:p>
          <a:p>
            <a:r>
              <a:rPr lang="en-US" sz="2400" smtClean="0"/>
              <a:t>Front Range Community College</a:t>
            </a:r>
          </a:p>
          <a:p>
            <a:r>
              <a:rPr lang="en-US" sz="2400" smtClean="0"/>
              <a:t>Lamar Community College</a:t>
            </a:r>
          </a:p>
          <a:p>
            <a:r>
              <a:rPr lang="en-US" sz="2400" smtClean="0"/>
              <a:t>Metropolitan State University of Denver</a:t>
            </a:r>
          </a:p>
          <a:p>
            <a:r>
              <a:rPr lang="en-US" sz="2400" smtClean="0"/>
              <a:t>Pueblo Community College</a:t>
            </a:r>
          </a:p>
          <a:p>
            <a:r>
              <a:rPr lang="en-US" sz="2400" smtClean="0"/>
              <a:t>Pikes Peak Community College</a:t>
            </a:r>
          </a:p>
          <a:p>
            <a:r>
              <a:rPr lang="en-US" sz="2400" smtClean="0"/>
              <a:t>Red Rocks Community College</a:t>
            </a:r>
          </a:p>
          <a:p>
            <a:endParaRPr lang="en-US" smtClean="0"/>
          </a:p>
        </p:txBody>
      </p:sp>
      <p:sp>
        <p:nvSpPr>
          <p:cNvPr id="40964"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smtClean="0"/>
              <a:t>Certificate Development</a:t>
            </a:r>
          </a:p>
        </p:txBody>
      </p:sp>
      <p:sp>
        <p:nvSpPr>
          <p:cNvPr id="43011" name="Content Placeholder 2"/>
          <p:cNvSpPr>
            <a:spLocks noGrp="1"/>
          </p:cNvSpPr>
          <p:nvPr>
            <p:ph idx="1"/>
          </p:nvPr>
        </p:nvSpPr>
        <p:spPr>
          <a:xfrm>
            <a:off x="609600" y="1752600"/>
            <a:ext cx="8305800" cy="4953000"/>
          </a:xfrm>
        </p:spPr>
        <p:txBody>
          <a:bodyPr/>
          <a:lstStyle/>
          <a:p>
            <a:r>
              <a:rPr lang="en-US" smtClean="0"/>
              <a:t>4 distinct certificate development cohort groups	</a:t>
            </a:r>
          </a:p>
          <a:p>
            <a:pPr lvl="1">
              <a:buFont typeface="Arial" pitchFamily="-84" charset="0"/>
              <a:buChar char="•"/>
            </a:pPr>
            <a:r>
              <a:rPr lang="en-US" sz="2200" smtClean="0"/>
              <a:t>Electro-Mechanical</a:t>
            </a:r>
          </a:p>
          <a:p>
            <a:pPr lvl="2"/>
            <a:r>
              <a:rPr lang="en-US" sz="2200" smtClean="0"/>
              <a:t>4 Certificates with 25 Master Courses</a:t>
            </a:r>
          </a:p>
          <a:p>
            <a:pPr lvl="1">
              <a:buFont typeface="Arial" pitchFamily="-84" charset="0"/>
              <a:buChar char="•"/>
            </a:pPr>
            <a:r>
              <a:rPr lang="en-US" sz="2200" smtClean="0"/>
              <a:t>Engineering Graphics</a:t>
            </a:r>
          </a:p>
          <a:p>
            <a:pPr lvl="2"/>
            <a:r>
              <a:rPr lang="en-US" sz="2200" smtClean="0"/>
              <a:t>2 AAS degrees and 20 certificates with 94 Master Courses</a:t>
            </a:r>
          </a:p>
          <a:p>
            <a:pPr lvl="1">
              <a:buFont typeface="Arial" pitchFamily="-84" charset="0"/>
              <a:buChar char="•"/>
            </a:pPr>
            <a:r>
              <a:rPr lang="en-US" sz="2200" smtClean="0"/>
              <a:t>Machining</a:t>
            </a:r>
          </a:p>
          <a:p>
            <a:pPr lvl="2"/>
            <a:r>
              <a:rPr lang="en-US" sz="2200" smtClean="0"/>
              <a:t>2 AAS degrees and 26 certificates with 57 Master Courses</a:t>
            </a:r>
          </a:p>
          <a:p>
            <a:pPr lvl="1">
              <a:buFont typeface="Arial" pitchFamily="-84" charset="0"/>
              <a:buChar char="•"/>
            </a:pPr>
            <a:r>
              <a:rPr lang="en-US" sz="2200" smtClean="0"/>
              <a:t>Welding</a:t>
            </a:r>
          </a:p>
          <a:p>
            <a:pPr lvl="2"/>
            <a:r>
              <a:rPr lang="en-US" sz="2200" smtClean="0"/>
              <a:t>3 AAS degrees and 17 certificates</a:t>
            </a:r>
            <a:endParaRPr lang="en-US" sz="2200"/>
          </a:p>
        </p:txBody>
      </p:sp>
      <p:sp>
        <p:nvSpPr>
          <p:cNvPr id="43012"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smtClean="0"/>
              <a:t>In support of the Statement of Work </a:t>
            </a:r>
          </a:p>
        </p:txBody>
      </p:sp>
      <p:sp>
        <p:nvSpPr>
          <p:cNvPr id="45059" name="Content Placeholder 9"/>
          <p:cNvSpPr>
            <a:spLocks noGrp="1"/>
          </p:cNvSpPr>
          <p:nvPr>
            <p:ph idx="1"/>
          </p:nvPr>
        </p:nvSpPr>
        <p:spPr>
          <a:xfrm>
            <a:off x="609600" y="1752600"/>
            <a:ext cx="8305800" cy="4419600"/>
          </a:xfrm>
        </p:spPr>
        <p:txBody>
          <a:bodyPr/>
          <a:lstStyle/>
          <a:p>
            <a:r>
              <a:rPr lang="en-US"/>
              <a:t>Goals were to:</a:t>
            </a:r>
          </a:p>
          <a:p>
            <a:pPr lvl="1"/>
            <a:r>
              <a:rPr lang="en-US"/>
              <a:t>Develop master courses for the consortium certificates</a:t>
            </a:r>
          </a:p>
          <a:p>
            <a:pPr lvl="2"/>
            <a:r>
              <a:rPr lang="en-US"/>
              <a:t>Avoid duplication of effort when creating certificates and courses</a:t>
            </a:r>
          </a:p>
          <a:p>
            <a:pPr lvl="2"/>
            <a:r>
              <a:rPr lang="en-US"/>
              <a:t>Share courses between consortium colleges as quickly as possible</a:t>
            </a:r>
          </a:p>
          <a:p>
            <a:pPr lvl="2"/>
            <a:r>
              <a:rPr lang="en-US"/>
              <a:t>Share the workload across the consortium when creating new certificates and courses</a:t>
            </a:r>
          </a:p>
        </p:txBody>
      </p:sp>
      <p:sp>
        <p:nvSpPr>
          <p:cNvPr id="45060"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2400" smtClean="0"/>
              <a:t>Degrees/Certificates and Course Development Timelines</a:t>
            </a:r>
            <a:r>
              <a:rPr lang="en-US" sz="3200" smtClean="0"/>
              <a:t>	</a:t>
            </a:r>
          </a:p>
        </p:txBody>
      </p:sp>
      <p:sp>
        <p:nvSpPr>
          <p:cNvPr id="47107" name="Content Placeholder 9"/>
          <p:cNvSpPr>
            <a:spLocks noGrp="1"/>
          </p:cNvSpPr>
          <p:nvPr>
            <p:ph idx="1"/>
          </p:nvPr>
        </p:nvSpPr>
        <p:spPr>
          <a:xfrm>
            <a:off x="609600" y="1752600"/>
            <a:ext cx="8305800" cy="4419600"/>
          </a:xfrm>
        </p:spPr>
        <p:txBody>
          <a:bodyPr/>
          <a:lstStyle/>
          <a:p>
            <a:r>
              <a:rPr lang="en-US" smtClean="0"/>
              <a:t>Active courses within existing certificates developed into Master courses by June 2014</a:t>
            </a:r>
          </a:p>
          <a:p>
            <a:r>
              <a:rPr lang="en-US" smtClean="0"/>
              <a:t>New courses shared by more than 1 college for existing or new certificates by October 2014</a:t>
            </a:r>
          </a:p>
          <a:p>
            <a:r>
              <a:rPr lang="en-US" smtClean="0"/>
              <a:t>New certificate courses by November 2014</a:t>
            </a:r>
          </a:p>
        </p:txBody>
      </p:sp>
      <p:sp>
        <p:nvSpPr>
          <p:cNvPr id="47108"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smtClean="0"/>
              <a:t>June 2014</a:t>
            </a:r>
            <a:br>
              <a:rPr lang="en-US" sz="3200" smtClean="0"/>
            </a:br>
            <a:r>
              <a:rPr lang="en-US" sz="3200" smtClean="0"/>
              <a:t>127 Master Courses</a:t>
            </a:r>
          </a:p>
        </p:txBody>
      </p:sp>
      <p:sp>
        <p:nvSpPr>
          <p:cNvPr id="49155" name="Content Placeholder 9"/>
          <p:cNvSpPr>
            <a:spLocks noGrp="1"/>
          </p:cNvSpPr>
          <p:nvPr>
            <p:ph idx="1"/>
          </p:nvPr>
        </p:nvSpPr>
        <p:spPr>
          <a:xfrm>
            <a:off x="457200" y="1524000"/>
            <a:ext cx="8305800" cy="5181600"/>
          </a:xfrm>
        </p:spPr>
        <p:txBody>
          <a:bodyPr/>
          <a:lstStyle/>
          <a:p>
            <a:pPr marL="0" indent="0">
              <a:buFontTx/>
              <a:buNone/>
            </a:pPr>
            <a:r>
              <a:rPr lang="en-US" sz="2400" smtClean="0"/>
              <a:t>100% Are existing courses being revised into Master Courses to be shared between consortium colleges</a:t>
            </a:r>
          </a:p>
          <a:p>
            <a:pPr lvl="1"/>
            <a:r>
              <a:rPr lang="en-US" sz="1600" smtClean="0"/>
              <a:t>AEC: Architecture Engineering and Construction Management</a:t>
            </a:r>
          </a:p>
          <a:p>
            <a:pPr lvl="1"/>
            <a:r>
              <a:rPr lang="en-US" sz="1600" smtClean="0"/>
              <a:t>CAD: Computer Assisted Drafting</a:t>
            </a:r>
          </a:p>
          <a:p>
            <a:pPr lvl="1"/>
            <a:r>
              <a:rPr lang="en-US" sz="1600" smtClean="0"/>
              <a:t>CNG: Computer and Networking Tech</a:t>
            </a:r>
          </a:p>
          <a:p>
            <a:pPr lvl="1"/>
            <a:r>
              <a:rPr lang="en-US" sz="1600" smtClean="0"/>
              <a:t>EIC: Electricity Industry and Commercial</a:t>
            </a:r>
          </a:p>
          <a:p>
            <a:pPr lvl="1"/>
            <a:r>
              <a:rPr lang="en-US" sz="1600" smtClean="0"/>
              <a:t>EGT: Engineering Graphics Tech</a:t>
            </a:r>
          </a:p>
          <a:p>
            <a:pPr lvl="1"/>
            <a:r>
              <a:rPr lang="en-US" sz="1600" smtClean="0"/>
              <a:t>ELT: Electronics</a:t>
            </a:r>
          </a:p>
          <a:p>
            <a:pPr lvl="1"/>
            <a:r>
              <a:rPr lang="en-US" sz="1600" smtClean="0"/>
              <a:t>ENY: Energy Technology</a:t>
            </a:r>
          </a:p>
          <a:p>
            <a:pPr lvl="1"/>
            <a:r>
              <a:rPr lang="en-US" sz="1600" smtClean="0"/>
              <a:t>GIS: Geography Information Systems</a:t>
            </a:r>
          </a:p>
          <a:p>
            <a:pPr lvl="1"/>
            <a:r>
              <a:rPr lang="en-US" sz="1600" smtClean="0"/>
              <a:t>MAC: Machining</a:t>
            </a:r>
          </a:p>
          <a:p>
            <a:pPr lvl="1"/>
            <a:r>
              <a:rPr lang="en-US" sz="1600" smtClean="0"/>
              <a:t>MAN: Management</a:t>
            </a:r>
          </a:p>
          <a:p>
            <a:pPr lvl="1"/>
            <a:r>
              <a:rPr lang="en-US" sz="1600" smtClean="0"/>
              <a:t>MTE: Manufacturing Technology</a:t>
            </a:r>
          </a:p>
          <a:p>
            <a:pPr lvl="1"/>
            <a:r>
              <a:rPr lang="en-US" sz="1600" smtClean="0"/>
              <a:t>PRO: Process Technology</a:t>
            </a:r>
          </a:p>
          <a:p>
            <a:pPr lvl="1"/>
            <a:r>
              <a:rPr lang="en-US" sz="1600" smtClean="0"/>
              <a:t>WEL: Welding</a:t>
            </a:r>
          </a:p>
          <a:p>
            <a:pPr lvl="1"/>
            <a:r>
              <a:rPr lang="en-US" sz="1600" smtClean="0"/>
              <a:t>WTG: Wind Turbine Generation</a:t>
            </a:r>
          </a:p>
        </p:txBody>
      </p:sp>
      <p:sp>
        <p:nvSpPr>
          <p:cNvPr id="49156"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smtClean="0"/>
              <a:t>October 2014</a:t>
            </a:r>
            <a:br>
              <a:rPr lang="en-US" sz="3200" smtClean="0"/>
            </a:br>
            <a:r>
              <a:rPr lang="en-US" sz="3200" smtClean="0"/>
              <a:t>63 Master Courses</a:t>
            </a:r>
          </a:p>
        </p:txBody>
      </p:sp>
      <p:sp>
        <p:nvSpPr>
          <p:cNvPr id="51203" name="Content Placeholder 9"/>
          <p:cNvSpPr>
            <a:spLocks noGrp="1"/>
          </p:cNvSpPr>
          <p:nvPr>
            <p:ph idx="1"/>
          </p:nvPr>
        </p:nvSpPr>
        <p:spPr>
          <a:xfrm>
            <a:off x="609600" y="1752600"/>
            <a:ext cx="8305800" cy="4419600"/>
          </a:xfrm>
        </p:spPr>
        <p:txBody>
          <a:bodyPr/>
          <a:lstStyle/>
          <a:p>
            <a:pPr marL="0" indent="0">
              <a:buFontTx/>
              <a:buNone/>
            </a:pPr>
            <a:r>
              <a:rPr lang="en-US" sz="3600" smtClean="0"/>
              <a:t>33% New build courses </a:t>
            </a:r>
          </a:p>
          <a:p>
            <a:pPr lvl="1"/>
            <a:r>
              <a:rPr lang="en-US" sz="3000" smtClean="0"/>
              <a:t>CAD: Computer Assisted Drafting</a:t>
            </a:r>
          </a:p>
          <a:p>
            <a:pPr lvl="1"/>
            <a:r>
              <a:rPr lang="en-US" sz="3000" smtClean="0"/>
              <a:t>EGT: Engineering Graphics Tech</a:t>
            </a:r>
          </a:p>
          <a:p>
            <a:pPr lvl="1"/>
            <a:r>
              <a:rPr lang="en-US" sz="3000" smtClean="0"/>
              <a:t>ENY: Energy Technology</a:t>
            </a:r>
          </a:p>
          <a:p>
            <a:pPr lvl="1"/>
            <a:r>
              <a:rPr lang="en-US" sz="3000" smtClean="0"/>
              <a:t>MAC: Machining</a:t>
            </a:r>
          </a:p>
          <a:p>
            <a:pPr lvl="1"/>
            <a:r>
              <a:rPr lang="en-US" sz="3000" smtClean="0"/>
              <a:t>MTE: Manufacturing Technology</a:t>
            </a:r>
          </a:p>
          <a:p>
            <a:pPr lvl="1"/>
            <a:r>
              <a:rPr lang="en-US" sz="3000" smtClean="0"/>
              <a:t>WEL: Welding</a:t>
            </a:r>
          </a:p>
        </p:txBody>
      </p:sp>
      <p:sp>
        <p:nvSpPr>
          <p:cNvPr id="51204"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3200" smtClean="0"/>
              <a:t>December 2014</a:t>
            </a:r>
            <a:br>
              <a:rPr lang="en-US" sz="3200" smtClean="0"/>
            </a:br>
            <a:r>
              <a:rPr lang="en-US" sz="3200" smtClean="0"/>
              <a:t>24 Master Courses</a:t>
            </a:r>
          </a:p>
        </p:txBody>
      </p:sp>
      <p:sp>
        <p:nvSpPr>
          <p:cNvPr id="53251" name="Content Placeholder 9"/>
          <p:cNvSpPr>
            <a:spLocks noGrp="1"/>
          </p:cNvSpPr>
          <p:nvPr>
            <p:ph idx="1"/>
          </p:nvPr>
        </p:nvSpPr>
        <p:spPr>
          <a:xfrm>
            <a:off x="609600" y="1752600"/>
            <a:ext cx="8305800" cy="4419600"/>
          </a:xfrm>
        </p:spPr>
        <p:txBody>
          <a:bodyPr/>
          <a:lstStyle/>
          <a:p>
            <a:pPr marL="0" indent="0">
              <a:buFontTx/>
              <a:buNone/>
            </a:pPr>
            <a:r>
              <a:rPr lang="en-US" sz="3600" smtClean="0"/>
              <a:t>100% New Build Certificates and Courses</a:t>
            </a:r>
          </a:p>
          <a:p>
            <a:pPr lvl="1"/>
            <a:r>
              <a:rPr lang="en-US" sz="3200" smtClean="0"/>
              <a:t>MAC: Machining</a:t>
            </a:r>
          </a:p>
          <a:p>
            <a:pPr lvl="1"/>
            <a:r>
              <a:rPr lang="en-US" sz="3200" smtClean="0"/>
              <a:t>MTE: Manufacturing Technology</a:t>
            </a:r>
          </a:p>
          <a:p>
            <a:pPr lvl="1"/>
            <a:r>
              <a:rPr lang="en-US" sz="3200" smtClean="0"/>
              <a:t>WEL: Welding</a:t>
            </a:r>
          </a:p>
        </p:txBody>
      </p:sp>
      <p:sp>
        <p:nvSpPr>
          <p:cNvPr id="53252"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8"/>
          <p:cNvSpPr>
            <a:spLocks noGrp="1"/>
          </p:cNvSpPr>
          <p:nvPr>
            <p:ph type="title"/>
          </p:nvPr>
        </p:nvSpPr>
        <p:spPr>
          <a:xfrm>
            <a:off x="3657600" y="381000"/>
            <a:ext cx="5105400" cy="1219200"/>
          </a:xfrm>
        </p:spPr>
        <p:txBody>
          <a:bodyPr/>
          <a:lstStyle/>
          <a:p>
            <a:r>
              <a:rPr lang="en-US" sz="2800" smtClean="0"/>
              <a:t>Seeking Course Material and Resources</a:t>
            </a:r>
          </a:p>
        </p:txBody>
      </p:sp>
      <p:sp>
        <p:nvSpPr>
          <p:cNvPr id="55299" name="Content Placeholder 9"/>
          <p:cNvSpPr>
            <a:spLocks noGrp="1"/>
          </p:cNvSpPr>
          <p:nvPr>
            <p:ph idx="1"/>
          </p:nvPr>
        </p:nvSpPr>
        <p:spPr>
          <a:xfrm>
            <a:off x="609600" y="1752600"/>
            <a:ext cx="8305800" cy="4419600"/>
          </a:xfrm>
        </p:spPr>
        <p:txBody>
          <a:bodyPr/>
          <a:lstStyle/>
          <a:p>
            <a:r>
              <a:rPr lang="en-US" sz="2800" smtClean="0"/>
              <a:t>Swiss Turn-Intro to Advanced Manufacturing</a:t>
            </a:r>
          </a:p>
          <a:p>
            <a:pPr lvl="1"/>
            <a:r>
              <a:rPr lang="en-US" sz="2400" smtClean="0"/>
              <a:t>Intro to Principles of Swiss Turn</a:t>
            </a:r>
          </a:p>
          <a:p>
            <a:pPr lvl="1"/>
            <a:r>
              <a:rPr lang="en-US" sz="2400" smtClean="0"/>
              <a:t>5 Axis machining</a:t>
            </a:r>
          </a:p>
          <a:p>
            <a:pPr lvl="1"/>
            <a:r>
              <a:rPr lang="en-US" sz="2400" smtClean="0"/>
              <a:t>Wire EDM</a:t>
            </a:r>
          </a:p>
          <a:p>
            <a:r>
              <a:rPr lang="en-US" smtClean="0"/>
              <a:t>Swiss Turn I, II, III </a:t>
            </a:r>
          </a:p>
          <a:p>
            <a:pPr lvl="1"/>
            <a:r>
              <a:rPr lang="en-US" smtClean="0"/>
              <a:t>courses for incrementally advanced levels</a:t>
            </a:r>
          </a:p>
          <a:p>
            <a:r>
              <a:rPr lang="en-US" smtClean="0"/>
              <a:t>Quality Control and Inspection </a:t>
            </a:r>
          </a:p>
          <a:p>
            <a:pPr lvl="1"/>
            <a:r>
              <a:rPr lang="en-US" smtClean="0"/>
              <a:t>Levels I, II, III</a:t>
            </a:r>
          </a:p>
        </p:txBody>
      </p:sp>
      <p:sp>
        <p:nvSpPr>
          <p:cNvPr id="55300" name="Rectangle 6"/>
          <p:cNvSpPr>
            <a:spLocks noGrp="1" noChangeArrowheads="1"/>
          </p:cNvSpPr>
          <p:nvPr>
            <p:ph type="sldNum" sz="quarter" idx="12"/>
          </p:nvPr>
        </p:nvSpPr>
        <p:spPr>
          <a:xfrm>
            <a:off x="7239000" y="6248400"/>
            <a:ext cx="1905000" cy="457200"/>
          </a:xfrm>
          <a:noFill/>
        </p:spPr>
        <p:txBody>
          <a:bodyPr/>
          <a:lstStyle/>
          <a:p>
            <a:r>
              <a:rPr lang="en-US" smtClean="0">
                <a:latin typeface="Arial" pitchFamily="-84" charset="0"/>
                <a:ea typeface="ＭＳ Ｐゴシック" charset="-128"/>
                <a:cs typeface="ＭＳ Ｐゴシック" charset="-128"/>
              </a:rPr>
              <a:t>brenda.perea@cccs.edu</a:t>
            </a:r>
          </a:p>
          <a:p>
            <a:r>
              <a:rPr lang="en-US" smtClean="0">
                <a:latin typeface="Arial" pitchFamily="-84" charset="0"/>
                <a:ea typeface="ＭＳ Ｐゴシック" charset="-128"/>
                <a:cs typeface="ＭＳ Ｐゴシック" charset="-128"/>
              </a:rPr>
              <a:t>720.858.2855</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5410200"/>
            <a:ext cx="5791200" cy="990600"/>
          </a:xfrm>
        </p:spPr>
        <p:txBody>
          <a:bodyPr/>
          <a:lstStyle/>
          <a:p>
            <a:pPr algn="r"/>
            <a:r>
              <a:rPr lang="en-US" smtClean="0">
                <a:solidFill>
                  <a:srgbClr val="A1A194"/>
                </a:solidFill>
                <a:hlinkClick r:id="rId2"/>
              </a:rPr>
              <a:t>brenda.perea@cccs.edu</a:t>
            </a:r>
            <a:endParaRPr lang="en-US" smtClean="0">
              <a:solidFill>
                <a:srgbClr val="A1A194"/>
              </a:solidFill>
            </a:endParaRPr>
          </a:p>
          <a:p>
            <a:pPr algn="r"/>
            <a:r>
              <a:rPr lang="en-US" smtClean="0">
                <a:solidFill>
                  <a:srgbClr val="FFFFCC"/>
                </a:solidFill>
              </a:rPr>
              <a:t>720.858.2855</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xfrm>
            <a:off x="0" y="581025"/>
            <a:ext cx="9144000" cy="381000"/>
          </a:xfrm>
        </p:spPr>
        <p:txBody>
          <a:bodyPr/>
          <a:lstStyle/>
          <a:p>
            <a:pPr algn="ctr"/>
            <a:r>
              <a:rPr lang="en-US" sz="3200" smtClean="0">
                <a:solidFill>
                  <a:srgbClr val="66CC00"/>
                </a:solidFill>
              </a:rPr>
              <a:t>Speakers</a:t>
            </a:r>
          </a:p>
        </p:txBody>
      </p:sp>
      <p:sp>
        <p:nvSpPr>
          <p:cNvPr id="47107" name="Content Placeholder 2"/>
          <p:cNvSpPr>
            <a:spLocks noGrp="1"/>
          </p:cNvSpPr>
          <p:nvPr>
            <p:ph idx="1"/>
          </p:nvPr>
        </p:nvSpPr>
        <p:spPr>
          <a:xfrm>
            <a:off x="444500" y="1549400"/>
            <a:ext cx="8305800" cy="4114800"/>
          </a:xfrm>
        </p:spPr>
        <p:txBody>
          <a:bodyPr/>
          <a:lstStyle/>
          <a:p>
            <a:pPr marL="2349500" indent="-2349500">
              <a:buFontTx/>
              <a:buNone/>
              <a:defRPr/>
            </a:pPr>
            <a:r>
              <a:rPr lang="en-US" sz="2000" b="1" dirty="0" smtClean="0">
                <a:solidFill>
                  <a:srgbClr val="000000"/>
                </a:solidFill>
              </a:rPr>
              <a:t>Host/Facilitator: 	</a:t>
            </a:r>
          </a:p>
          <a:p>
            <a:pPr marL="2349500" indent="-2349500">
              <a:buFontTx/>
              <a:buNone/>
              <a:defRPr/>
            </a:pPr>
            <a:r>
              <a:rPr lang="en-US" sz="2000" dirty="0" smtClean="0">
                <a:solidFill>
                  <a:srgbClr val="000000"/>
                </a:solidFill>
              </a:rPr>
              <a:t>Paul Stacey, Associate Director of Global Learning, Creative Commons</a:t>
            </a:r>
          </a:p>
          <a:p>
            <a:pPr marL="2349500" indent="-2349500">
              <a:buFontTx/>
              <a:buNone/>
              <a:defRPr/>
            </a:pPr>
            <a:endParaRPr lang="en-US" sz="2000" b="1" dirty="0" smtClean="0">
              <a:solidFill>
                <a:srgbClr val="000000"/>
              </a:solidFill>
            </a:endParaRPr>
          </a:p>
          <a:p>
            <a:pPr marL="2349500" indent="-2349500">
              <a:buFontTx/>
              <a:buNone/>
              <a:defRPr/>
            </a:pPr>
            <a:r>
              <a:rPr lang="en-US" sz="2000" b="1" dirty="0" smtClean="0">
                <a:solidFill>
                  <a:srgbClr val="000000"/>
                </a:solidFill>
              </a:rPr>
              <a:t>Feature Speakers: 	</a:t>
            </a:r>
          </a:p>
          <a:p>
            <a:pPr marL="2349500" indent="-2349500">
              <a:buFontTx/>
              <a:buNone/>
              <a:defRPr/>
            </a:pPr>
            <a:r>
              <a:rPr lang="en-US" sz="2000" dirty="0" smtClean="0">
                <a:solidFill>
                  <a:srgbClr val="000000"/>
                </a:solidFill>
              </a:rPr>
              <a:t>Gail Whitney, Flathead Valley Community College</a:t>
            </a:r>
          </a:p>
          <a:p>
            <a:pPr marL="2349500" indent="-2349500">
              <a:buFontTx/>
              <a:buNone/>
              <a:defRPr/>
            </a:pPr>
            <a:r>
              <a:rPr lang="en-US" sz="2000" dirty="0" smtClean="0">
                <a:solidFill>
                  <a:srgbClr val="000000"/>
                </a:solidFill>
              </a:rPr>
              <a:t>Brenda </a:t>
            </a:r>
            <a:r>
              <a:rPr lang="en-US" sz="2000" dirty="0" err="1" smtClean="0">
                <a:solidFill>
                  <a:srgbClr val="000000"/>
                </a:solidFill>
              </a:rPr>
              <a:t>Perea</a:t>
            </a:r>
            <a:r>
              <a:rPr lang="en-US" sz="2000" dirty="0" smtClean="0">
                <a:solidFill>
                  <a:srgbClr val="000000"/>
                </a:solidFill>
              </a:rPr>
              <a:t>, Colorado Community College System</a:t>
            </a:r>
          </a:p>
          <a:p>
            <a:pPr marL="2349500" indent="-2349500">
              <a:buFontTx/>
              <a:buNone/>
              <a:defRPr/>
            </a:pPr>
            <a:r>
              <a:rPr lang="en-US" sz="2000" dirty="0" smtClean="0">
                <a:solidFill>
                  <a:srgbClr val="000000"/>
                </a:solidFill>
              </a:rPr>
              <a:t>Helene Mancuso. Luzerne County Community College</a:t>
            </a:r>
          </a:p>
          <a:p>
            <a:pPr marL="2349500" indent="-2349500">
              <a:buFontTx/>
              <a:buNone/>
              <a:defRPr/>
            </a:pPr>
            <a:r>
              <a:rPr lang="en-US" sz="2000" dirty="0" smtClean="0">
                <a:solidFill>
                  <a:srgbClr val="000000"/>
                </a:solidFill>
              </a:rPr>
              <a:t>Sandra Campbell and Beth Wild, Tulsa Community College</a:t>
            </a:r>
          </a:p>
          <a:p>
            <a:pPr marL="2349500" indent="-2349500">
              <a:buFontTx/>
              <a:buNone/>
              <a:defRPr/>
            </a:pPr>
            <a:r>
              <a:rPr lang="en-US" sz="2000" dirty="0" smtClean="0">
                <a:solidFill>
                  <a:srgbClr val="000000"/>
                </a:solidFill>
              </a:rPr>
              <a:t>Barbara Walden, Truckee Meadows Community College</a:t>
            </a:r>
          </a:p>
          <a:p>
            <a:pPr marL="2349500" indent="-2349500">
              <a:buFontTx/>
              <a:buNone/>
              <a:defRPr/>
            </a:pPr>
            <a:r>
              <a:rPr lang="en-US" sz="2000" dirty="0" smtClean="0">
                <a:solidFill>
                  <a:srgbClr val="000000"/>
                </a:solidFill>
              </a:rPr>
              <a:t>Christy Harmon, Wichita Area Technical College</a:t>
            </a:r>
          </a:p>
          <a:p>
            <a:pPr marL="571500" indent="-571500">
              <a:buFontTx/>
              <a:buNone/>
              <a:defRPr/>
            </a:pPr>
            <a:endParaRPr lang="en-US" sz="2000" dirty="0" smtClean="0">
              <a:solidFill>
                <a:srgbClr val="000000"/>
              </a:solidFill>
            </a:endParaRPr>
          </a:p>
        </p:txBody>
      </p:sp>
      <p:pic>
        <p:nvPicPr>
          <p:cNvPr id="31748" name="Picture 6"/>
          <p:cNvPicPr>
            <a:picLocks noChangeAspect="1" noChangeArrowheads="1"/>
          </p:cNvPicPr>
          <p:nvPr/>
        </p:nvPicPr>
        <p:blipFill>
          <a:blip r:embed="rId2"/>
          <a:srcRect/>
          <a:stretch>
            <a:fillRect/>
          </a:stretch>
        </p:blipFill>
        <p:spPr bwMode="auto">
          <a:xfrm>
            <a:off x="0" y="266700"/>
            <a:ext cx="2493963" cy="10080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2"/>
          <p:cNvSpPr>
            <a:spLocks noGrp="1"/>
          </p:cNvSpPr>
          <p:nvPr>
            <p:ph type="ctrTitle"/>
          </p:nvPr>
        </p:nvSpPr>
        <p:spPr/>
        <p:txBody>
          <a:bodyPr/>
          <a:lstStyle/>
          <a:p>
            <a:r>
              <a:rPr lang="en-US" sz="2800" smtClean="0"/>
              <a:t>Creative Commons Attribution</a:t>
            </a:r>
          </a:p>
        </p:txBody>
      </p:sp>
      <p:sp>
        <p:nvSpPr>
          <p:cNvPr id="2" name="Content Placeholder 1"/>
          <p:cNvSpPr>
            <a:spLocks noGrp="1"/>
          </p:cNvSpPr>
          <p:nvPr>
            <p:ph type="subTitle" idx="1"/>
          </p:nvPr>
        </p:nvSpPr>
        <p:spPr>
          <a:xfrm>
            <a:off x="228600" y="3148013"/>
            <a:ext cx="8915400" cy="2287587"/>
          </a:xfrm>
        </p:spPr>
        <p:txBody>
          <a:bodyPr>
            <a:normAutofit/>
          </a:bodyPr>
          <a:lstStyle/>
          <a:p>
            <a:r>
              <a:rPr lang="en-US" sz="2000" smtClean="0">
                <a:solidFill>
                  <a:srgbClr val="A1A194"/>
                </a:solidFill>
              </a:rPr>
              <a:t>This Workforce Solution presentation by Brenda Perea is licensed under a </a:t>
            </a:r>
            <a:r>
              <a:rPr lang="en-US" sz="2000" smtClean="0">
                <a:solidFill>
                  <a:srgbClr val="0A0AFF"/>
                </a:solidFill>
                <a:hlinkClick r:id="rId2"/>
              </a:rPr>
              <a:t>Creative Commons Attribution 4.0 International License</a:t>
            </a:r>
            <a:r>
              <a:rPr lang="en-US" sz="2000" smtClean="0">
                <a:solidFill>
                  <a:srgbClr val="A1A194"/>
                </a:solidFill>
              </a:rPr>
              <a:t>. Based on a work created under the Department of Labor, TAACCCT3 grant, permissions beyond the scope of this license may be available at </a:t>
            </a:r>
            <a:r>
              <a:rPr lang="en-US" sz="2000" u="sng" smtClean="0">
                <a:solidFill>
                  <a:srgbClr val="A1A194"/>
                </a:solidFill>
                <a:hlinkClick r:id="rId3"/>
              </a:rPr>
              <a:t>http://www.cccs.edu/partnering-for-success/trade-adjustment-assistance/taa-champ</a:t>
            </a:r>
            <a:r>
              <a:rPr lang="en-US" sz="2000" smtClean="0">
                <a:solidFill>
                  <a:srgbClr val="A1A194"/>
                </a:solidFill>
              </a:rPr>
              <a:t>.</a:t>
            </a:r>
          </a:p>
          <a:p>
            <a:r>
              <a:rPr lang="en-US" sz="3000" smtClean="0">
                <a:solidFill>
                  <a:srgbClr val="A1A194"/>
                </a:solidFill>
              </a:rPr>
              <a:t> </a:t>
            </a:r>
          </a:p>
          <a:p>
            <a:endParaRPr lang="en-US" sz="3000" smtClean="0">
              <a:solidFill>
                <a:srgbClr val="A1A194"/>
              </a:solidFill>
            </a:endParaRPr>
          </a:p>
        </p:txBody>
      </p:sp>
      <p:pic>
        <p:nvPicPr>
          <p:cNvPr id="57348" name="Picture 3" descr="CC BY logo.png"/>
          <p:cNvPicPr>
            <a:picLocks noChangeAspect="1"/>
          </p:cNvPicPr>
          <p:nvPr/>
        </p:nvPicPr>
        <p:blipFill>
          <a:blip r:embed="rId4"/>
          <a:srcRect/>
          <a:stretch>
            <a:fillRect/>
          </a:stretch>
        </p:blipFill>
        <p:spPr bwMode="auto">
          <a:xfrm>
            <a:off x="536575" y="2743200"/>
            <a:ext cx="1117600" cy="3937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231900"/>
            <a:ext cx="8089900" cy="4114800"/>
          </a:xfrm>
        </p:spPr>
        <p:txBody>
          <a:bodyPr/>
          <a:lstStyle/>
          <a:p>
            <a:pPr marL="0" indent="0">
              <a:buFontTx/>
              <a:buNone/>
              <a:defRPr/>
            </a:pPr>
            <a:r>
              <a:rPr lang="en-US" sz="2000" i="1" dirty="0" smtClean="0"/>
              <a:t>“A discussion around the use of Tooling U vs. </a:t>
            </a:r>
            <a:r>
              <a:rPr lang="en-US" sz="2000" i="1" dirty="0" err="1" smtClean="0"/>
              <a:t>Amatrol</a:t>
            </a:r>
            <a:r>
              <a:rPr lang="en-US" sz="2000" i="1" dirty="0" smtClean="0"/>
              <a:t> vs. </a:t>
            </a:r>
            <a:r>
              <a:rPr lang="en-US" sz="2000" i="1" dirty="0" err="1" smtClean="0"/>
              <a:t>MasterCam</a:t>
            </a:r>
            <a:r>
              <a:rPr lang="en-US" sz="2000" i="1" dirty="0" smtClean="0"/>
              <a:t> as the online tools for simulators would be worthwhile.” </a:t>
            </a:r>
          </a:p>
          <a:p>
            <a:pPr marL="0" indent="0">
              <a:buFontTx/>
              <a:buNone/>
              <a:defRPr/>
            </a:pPr>
            <a:r>
              <a:rPr lang="en-US" sz="1600" i="1" dirty="0" smtClean="0"/>
              <a:t>Gail L. Whitney, Grant Director-AMAMII, Flathead Valley Community College, and </a:t>
            </a:r>
          </a:p>
          <a:p>
            <a:pPr marL="0" indent="0">
              <a:buFontTx/>
              <a:buNone/>
              <a:defRPr/>
            </a:pPr>
            <a:r>
              <a:rPr lang="en-US" sz="1600" i="1" dirty="0" smtClean="0"/>
              <a:t>Sandra Campbell program development specialist at Tulsa Community College working with Beth Wild.</a:t>
            </a:r>
            <a:r>
              <a:rPr lang="en-US" sz="2000" i="1" dirty="0" smtClean="0"/>
              <a:t> </a:t>
            </a:r>
            <a:br>
              <a:rPr lang="en-US" sz="2000" i="1" dirty="0" smtClean="0"/>
            </a:br>
            <a:endParaRPr lang="en-US" sz="2000" dirty="0" smtClean="0"/>
          </a:p>
          <a:p>
            <a:pPr>
              <a:defRPr/>
            </a:pPr>
            <a:endParaRPr lang="en-US" sz="2000" dirty="0"/>
          </a:p>
        </p:txBody>
      </p:sp>
      <p:sp>
        <p:nvSpPr>
          <p:cNvPr id="58371" name="Rectangle 3"/>
          <p:cNvSpPr>
            <a:spLocks noChangeArrowheads="1"/>
          </p:cNvSpPr>
          <p:nvPr/>
        </p:nvSpPr>
        <p:spPr bwMode="auto">
          <a:xfrm>
            <a:off x="508000" y="177800"/>
            <a:ext cx="7708900" cy="461963"/>
          </a:xfrm>
          <a:prstGeom prst="rect">
            <a:avLst/>
          </a:prstGeom>
          <a:noFill/>
          <a:ln w="9525">
            <a:noFill/>
            <a:miter lim="800000"/>
            <a:headEnd/>
            <a:tailEnd/>
          </a:ln>
        </p:spPr>
        <p:txBody>
          <a:bodyPr>
            <a:prstTxWarp prst="textNoShape">
              <a:avLst/>
            </a:prstTxWarp>
            <a:spAutoFit/>
          </a:bodyPr>
          <a:lstStyle/>
          <a:p>
            <a:r>
              <a:rPr lang="en-US">
                <a:solidFill>
                  <a:srgbClr val="FF6600"/>
                </a:solidFill>
              </a:rPr>
              <a:t>Request &amp; Share Advanced Manufacturing Topic #2</a:t>
            </a:r>
          </a:p>
        </p:txBody>
      </p:sp>
      <p:pic>
        <p:nvPicPr>
          <p:cNvPr id="58372" name="Picture 4"/>
          <p:cNvPicPr>
            <a:picLocks noChangeAspect="1"/>
          </p:cNvPicPr>
          <p:nvPr/>
        </p:nvPicPr>
        <p:blipFill>
          <a:blip r:embed="rId2"/>
          <a:srcRect/>
          <a:stretch>
            <a:fillRect/>
          </a:stretch>
        </p:blipFill>
        <p:spPr bwMode="auto">
          <a:xfrm>
            <a:off x="1377950" y="2978150"/>
            <a:ext cx="2273300" cy="723900"/>
          </a:xfrm>
          <a:prstGeom prst="rect">
            <a:avLst/>
          </a:prstGeom>
          <a:noFill/>
          <a:ln w="9525">
            <a:noFill/>
            <a:miter lim="800000"/>
            <a:headEnd/>
            <a:tailEnd/>
          </a:ln>
        </p:spPr>
      </p:pic>
      <p:sp>
        <p:nvSpPr>
          <p:cNvPr id="58373" name="Rectangle 5"/>
          <p:cNvSpPr>
            <a:spLocks noChangeArrowheads="1"/>
          </p:cNvSpPr>
          <p:nvPr/>
        </p:nvSpPr>
        <p:spPr bwMode="auto">
          <a:xfrm>
            <a:off x="3992563" y="3071813"/>
            <a:ext cx="2622550" cy="368300"/>
          </a:xfrm>
          <a:prstGeom prst="rect">
            <a:avLst/>
          </a:prstGeom>
          <a:noFill/>
          <a:ln w="9525">
            <a:noFill/>
            <a:miter lim="800000"/>
            <a:headEnd/>
            <a:tailEnd/>
          </a:ln>
        </p:spPr>
        <p:txBody>
          <a:bodyPr wrap="none">
            <a:prstTxWarp prst="textNoShape">
              <a:avLst/>
            </a:prstTxWarp>
            <a:spAutoFit/>
          </a:bodyPr>
          <a:lstStyle/>
          <a:p>
            <a:r>
              <a:rPr lang="en-US" sz="1800" b="0" dirty="0">
                <a:hlinkClick r:id="rId3"/>
              </a:rPr>
              <a:t>http://www.toolingu.com</a:t>
            </a:r>
            <a:r>
              <a:rPr lang="en-US" sz="1800" b="0" dirty="0"/>
              <a:t> </a:t>
            </a:r>
          </a:p>
        </p:txBody>
      </p:sp>
      <p:pic>
        <p:nvPicPr>
          <p:cNvPr id="58374" name="Picture 6"/>
          <p:cNvPicPr>
            <a:picLocks noChangeAspect="1"/>
          </p:cNvPicPr>
          <p:nvPr/>
        </p:nvPicPr>
        <p:blipFill>
          <a:blip r:embed="rId4"/>
          <a:srcRect/>
          <a:stretch>
            <a:fillRect/>
          </a:stretch>
        </p:blipFill>
        <p:spPr bwMode="auto">
          <a:xfrm>
            <a:off x="1416050" y="3975100"/>
            <a:ext cx="2451100" cy="1193800"/>
          </a:xfrm>
          <a:prstGeom prst="rect">
            <a:avLst/>
          </a:prstGeom>
          <a:noFill/>
          <a:ln w="9525">
            <a:noFill/>
            <a:miter lim="800000"/>
            <a:headEnd/>
            <a:tailEnd/>
          </a:ln>
        </p:spPr>
      </p:pic>
      <p:sp>
        <p:nvSpPr>
          <p:cNvPr id="58375" name="Rectangle 7"/>
          <p:cNvSpPr>
            <a:spLocks noChangeArrowheads="1"/>
          </p:cNvSpPr>
          <p:nvPr/>
        </p:nvSpPr>
        <p:spPr bwMode="auto">
          <a:xfrm>
            <a:off x="4106863" y="4392613"/>
            <a:ext cx="2659062" cy="368300"/>
          </a:xfrm>
          <a:prstGeom prst="rect">
            <a:avLst/>
          </a:prstGeom>
          <a:noFill/>
          <a:ln w="9525">
            <a:noFill/>
            <a:miter lim="800000"/>
            <a:headEnd/>
            <a:tailEnd/>
          </a:ln>
        </p:spPr>
        <p:txBody>
          <a:bodyPr wrap="none">
            <a:prstTxWarp prst="textNoShape">
              <a:avLst/>
            </a:prstTxWarp>
            <a:spAutoFit/>
          </a:bodyPr>
          <a:lstStyle/>
          <a:p>
            <a:r>
              <a:rPr lang="en-US" sz="1800" b="0" dirty="0">
                <a:hlinkClick r:id="rId5"/>
              </a:rPr>
              <a:t>http://www.amatrol.com</a:t>
            </a:r>
            <a:r>
              <a:rPr lang="en-US" sz="1800" b="0" dirty="0"/>
              <a:t> </a:t>
            </a:r>
          </a:p>
        </p:txBody>
      </p:sp>
      <p:pic>
        <p:nvPicPr>
          <p:cNvPr id="58376" name="Picture 8"/>
          <p:cNvPicPr>
            <a:picLocks noChangeAspect="1"/>
          </p:cNvPicPr>
          <p:nvPr/>
        </p:nvPicPr>
        <p:blipFill>
          <a:blip r:embed="rId6"/>
          <a:srcRect/>
          <a:stretch>
            <a:fillRect/>
          </a:stretch>
        </p:blipFill>
        <p:spPr bwMode="auto">
          <a:xfrm>
            <a:off x="1485900" y="5441950"/>
            <a:ext cx="2478088" cy="819150"/>
          </a:xfrm>
          <a:prstGeom prst="rect">
            <a:avLst/>
          </a:prstGeom>
          <a:noFill/>
          <a:ln w="9525">
            <a:noFill/>
            <a:miter lim="800000"/>
            <a:headEnd/>
            <a:tailEnd/>
          </a:ln>
        </p:spPr>
      </p:pic>
      <p:sp>
        <p:nvSpPr>
          <p:cNvPr id="58377" name="Rectangle 9"/>
          <p:cNvSpPr>
            <a:spLocks noChangeArrowheads="1"/>
          </p:cNvSpPr>
          <p:nvPr/>
        </p:nvSpPr>
        <p:spPr bwMode="auto">
          <a:xfrm>
            <a:off x="1371600" y="5753100"/>
            <a:ext cx="1625600" cy="584200"/>
          </a:xfrm>
          <a:prstGeom prst="rect">
            <a:avLst/>
          </a:prstGeom>
          <a:solidFill>
            <a:schemeClr val="bg1"/>
          </a:solidFill>
          <a:ln w="9525">
            <a:solidFill>
              <a:schemeClr val="bg1"/>
            </a:solidFill>
            <a:round/>
            <a:headEnd/>
            <a:tailEnd/>
          </a:ln>
        </p:spPr>
        <p:txBody>
          <a:bodyPr>
            <a:prstTxWarp prst="textNoShape">
              <a:avLst/>
            </a:prstTxWarp>
          </a:bodyPr>
          <a:lstStyle/>
          <a:p>
            <a:pPr eaLnBrk="0" hangingPunct="0"/>
            <a:endParaRPr lang="en-US"/>
          </a:p>
        </p:txBody>
      </p:sp>
      <p:sp>
        <p:nvSpPr>
          <p:cNvPr id="58378" name="Rectangle 10"/>
          <p:cNvSpPr>
            <a:spLocks noChangeArrowheads="1"/>
          </p:cNvSpPr>
          <p:nvPr/>
        </p:nvSpPr>
        <p:spPr bwMode="auto">
          <a:xfrm>
            <a:off x="4259263" y="5548313"/>
            <a:ext cx="3030537" cy="368300"/>
          </a:xfrm>
          <a:prstGeom prst="rect">
            <a:avLst/>
          </a:prstGeom>
          <a:noFill/>
          <a:ln w="9525">
            <a:noFill/>
            <a:miter lim="800000"/>
            <a:headEnd/>
            <a:tailEnd/>
          </a:ln>
        </p:spPr>
        <p:txBody>
          <a:bodyPr wrap="none">
            <a:prstTxWarp prst="textNoShape">
              <a:avLst/>
            </a:prstTxWarp>
            <a:spAutoFit/>
          </a:bodyPr>
          <a:lstStyle/>
          <a:p>
            <a:r>
              <a:rPr lang="en-US" sz="1800" b="0" dirty="0">
                <a:hlinkClick r:id="rId7"/>
              </a:rPr>
              <a:t>http://www.mastercam.com/</a:t>
            </a:r>
            <a:r>
              <a:rPr lang="en-US" sz="1800" b="0" dirty="0"/>
              <a:t> </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Content Placeholder 2"/>
          <p:cNvSpPr>
            <a:spLocks noGrp="1"/>
          </p:cNvSpPr>
          <p:nvPr>
            <p:ph idx="1"/>
          </p:nvPr>
        </p:nvSpPr>
        <p:spPr>
          <a:xfrm>
            <a:off x="622300" y="889000"/>
            <a:ext cx="8089900" cy="2057400"/>
          </a:xfrm>
        </p:spPr>
        <p:txBody>
          <a:bodyPr/>
          <a:lstStyle/>
          <a:p>
            <a:pPr marL="0" indent="0">
              <a:buFontTx/>
              <a:buNone/>
            </a:pPr>
            <a:r>
              <a:rPr lang="en-US" sz="2000" i="1" smtClean="0"/>
              <a:t>“Things we’re looking for:</a:t>
            </a:r>
          </a:p>
          <a:p>
            <a:pPr marL="0" indent="0">
              <a:buFontTx/>
              <a:buAutoNum type="alphaLcPeriod"/>
            </a:pPr>
            <a:r>
              <a:rPr lang="en-US" sz="2000" i="1" smtClean="0"/>
              <a:t>Open blueprint textbook/ curriculum</a:t>
            </a:r>
          </a:p>
          <a:p>
            <a:pPr marL="0" indent="0">
              <a:buFontTx/>
              <a:buAutoNum type="alphaLcPeriod"/>
            </a:pPr>
            <a:r>
              <a:rPr lang="en-US" sz="2000" i="1" smtClean="0"/>
              <a:t>Options and costs structures for online advanced manufacturing curriculum”</a:t>
            </a:r>
          </a:p>
          <a:p>
            <a:pPr marL="914400" lvl="1" indent="-514350">
              <a:buFontTx/>
              <a:buAutoNum type="alphaLcParenR"/>
            </a:pPr>
            <a:endParaRPr lang="en-US" sz="2000" i="1" smtClean="0"/>
          </a:p>
          <a:p>
            <a:pPr marL="0" indent="0">
              <a:buFontTx/>
              <a:buNone/>
            </a:pPr>
            <a:r>
              <a:rPr lang="en-US" sz="2000" i="1" smtClean="0"/>
              <a:t>“Items to Share:</a:t>
            </a:r>
          </a:p>
          <a:p>
            <a:pPr marL="0" indent="0">
              <a:buFontTx/>
              <a:buNone/>
            </a:pPr>
            <a:r>
              <a:rPr lang="en-US" sz="2000" i="1" smtClean="0"/>
              <a:t>a. 	Manufacturing Health, Safety and Quality Courses</a:t>
            </a:r>
          </a:p>
          <a:p>
            <a:pPr marL="0" indent="0">
              <a:buFontTx/>
              <a:buNone/>
            </a:pPr>
            <a:r>
              <a:rPr lang="en-US" sz="2000" i="1" smtClean="0"/>
              <a:t>b. 	Global Professional Studies (in progress- ready by Summer)</a:t>
            </a:r>
          </a:p>
          <a:p>
            <a:pPr marL="0" indent="0">
              <a:buFontTx/>
              <a:buNone/>
            </a:pPr>
            <a:r>
              <a:rPr lang="en-US" sz="2000" i="1" smtClean="0"/>
              <a:t>c. 	Our online platform for curriculum delivery”</a:t>
            </a:r>
          </a:p>
          <a:p>
            <a:pPr marL="0" indent="0">
              <a:buFontTx/>
              <a:buNone/>
            </a:pPr>
            <a:r>
              <a:rPr lang="en-US" sz="1600" i="1" smtClean="0"/>
              <a:t/>
            </a:r>
            <a:br>
              <a:rPr lang="en-US" sz="1600" i="1" smtClean="0"/>
            </a:br>
            <a:r>
              <a:rPr lang="en-US" sz="1600" i="1" smtClean="0"/>
              <a:t>Christy Harmon PHR, NAC Grant Project Coordinator, Wichita Area Technical College, National Center for Aviation Training</a:t>
            </a:r>
            <a:endParaRPr lang="en-US" sz="1600" smtClean="0"/>
          </a:p>
          <a:p>
            <a:pPr marL="0" indent="0">
              <a:buFontTx/>
              <a:buNone/>
            </a:pPr>
            <a:endParaRPr lang="en-US" sz="2000" smtClean="0"/>
          </a:p>
          <a:p>
            <a:pPr marL="0" indent="0">
              <a:buFontTx/>
              <a:buNone/>
            </a:pPr>
            <a:endParaRPr lang="en-US" sz="2000" smtClean="0"/>
          </a:p>
          <a:p>
            <a:pPr marL="0" indent="0"/>
            <a:endParaRPr lang="en-US" sz="2000"/>
          </a:p>
        </p:txBody>
      </p:sp>
      <p:sp>
        <p:nvSpPr>
          <p:cNvPr id="59395" name="Rectangle 3"/>
          <p:cNvSpPr>
            <a:spLocks noChangeArrowheads="1"/>
          </p:cNvSpPr>
          <p:nvPr/>
        </p:nvSpPr>
        <p:spPr bwMode="auto">
          <a:xfrm>
            <a:off x="508000" y="177800"/>
            <a:ext cx="8001000" cy="461963"/>
          </a:xfrm>
          <a:prstGeom prst="rect">
            <a:avLst/>
          </a:prstGeom>
          <a:noFill/>
          <a:ln w="9525">
            <a:noFill/>
            <a:miter lim="800000"/>
            <a:headEnd/>
            <a:tailEnd/>
          </a:ln>
        </p:spPr>
        <p:txBody>
          <a:bodyPr>
            <a:prstTxWarp prst="textNoShape">
              <a:avLst/>
            </a:prstTxWarp>
            <a:spAutoFit/>
          </a:bodyPr>
          <a:lstStyle/>
          <a:p>
            <a:pPr marL="1143000" indent="-1143000"/>
            <a:r>
              <a:rPr lang="en-US">
                <a:solidFill>
                  <a:srgbClr val="66CC00"/>
                </a:solidFill>
              </a:rPr>
              <a:t>Request Advanced Manufacturing Topic #3 &amp; 5</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181100"/>
            <a:ext cx="8089900" cy="4114800"/>
          </a:xfrm>
        </p:spPr>
        <p:txBody>
          <a:bodyPr/>
          <a:lstStyle/>
          <a:p>
            <a:pPr marL="0" indent="0">
              <a:buFontTx/>
              <a:buNone/>
              <a:defRPr/>
            </a:pPr>
            <a:endParaRPr lang="en-US" sz="2000" dirty="0" smtClean="0"/>
          </a:p>
          <a:p>
            <a:pPr>
              <a:defRPr/>
            </a:pPr>
            <a:endParaRPr lang="en-US" sz="2000" dirty="0"/>
          </a:p>
        </p:txBody>
      </p:sp>
      <p:sp>
        <p:nvSpPr>
          <p:cNvPr id="60419" name="Rectangle 3"/>
          <p:cNvSpPr>
            <a:spLocks noChangeArrowheads="1"/>
          </p:cNvSpPr>
          <p:nvPr/>
        </p:nvSpPr>
        <p:spPr bwMode="auto">
          <a:xfrm>
            <a:off x="508000" y="177800"/>
            <a:ext cx="7708900" cy="461963"/>
          </a:xfrm>
          <a:prstGeom prst="rect">
            <a:avLst/>
          </a:prstGeom>
          <a:noFill/>
          <a:ln w="9525">
            <a:noFill/>
            <a:miter lim="800000"/>
            <a:headEnd/>
            <a:tailEnd/>
          </a:ln>
        </p:spPr>
        <p:txBody>
          <a:bodyPr>
            <a:prstTxWarp prst="textNoShape">
              <a:avLst/>
            </a:prstTxWarp>
            <a:spAutoFit/>
          </a:bodyPr>
          <a:lstStyle/>
          <a:p>
            <a:r>
              <a:rPr lang="en-US">
                <a:solidFill>
                  <a:srgbClr val="66CC00"/>
                </a:solidFill>
              </a:rPr>
              <a:t>Sharing Advanced Manufacturing Topic #5</a:t>
            </a:r>
          </a:p>
        </p:txBody>
      </p:sp>
      <p:pic>
        <p:nvPicPr>
          <p:cNvPr id="60420" name="Picture 4"/>
          <p:cNvPicPr>
            <a:picLocks noChangeAspect="1"/>
          </p:cNvPicPr>
          <p:nvPr/>
        </p:nvPicPr>
        <p:blipFill>
          <a:blip r:embed="rId2"/>
          <a:srcRect/>
          <a:stretch>
            <a:fillRect/>
          </a:stretch>
        </p:blipFill>
        <p:spPr bwMode="auto">
          <a:xfrm>
            <a:off x="533400" y="798513"/>
            <a:ext cx="7467600" cy="5489575"/>
          </a:xfrm>
          <a:prstGeom prst="rect">
            <a:avLst/>
          </a:prstGeom>
          <a:noFill/>
          <a:ln w="9525">
            <a:noFill/>
            <a:miter lim="800000"/>
            <a:headEnd/>
            <a:tailEnd/>
          </a:ln>
        </p:spPr>
      </p:pic>
      <p:sp>
        <p:nvSpPr>
          <p:cNvPr id="60421" name="Rectangle 5"/>
          <p:cNvSpPr>
            <a:spLocks noChangeArrowheads="1"/>
          </p:cNvSpPr>
          <p:nvPr/>
        </p:nvSpPr>
        <p:spPr bwMode="auto">
          <a:xfrm>
            <a:off x="419100" y="6257925"/>
            <a:ext cx="8229600" cy="400050"/>
          </a:xfrm>
          <a:prstGeom prst="rect">
            <a:avLst/>
          </a:prstGeom>
          <a:noFill/>
          <a:ln w="9525">
            <a:noFill/>
            <a:miter lim="800000"/>
            <a:headEnd/>
            <a:tailEnd/>
          </a:ln>
        </p:spPr>
        <p:txBody>
          <a:bodyPr>
            <a:prstTxWarp prst="textNoShape">
              <a:avLst/>
            </a:prstTxWarp>
            <a:spAutoFit/>
          </a:bodyPr>
          <a:lstStyle/>
          <a:p>
            <a:r>
              <a:rPr lang="en-US" sz="2000" b="0" dirty="0">
                <a:solidFill>
                  <a:srgbClr val="0099FF"/>
                </a:solidFill>
              </a:rPr>
              <a:t>http://</a:t>
            </a:r>
            <a:r>
              <a:rPr lang="en-US" sz="2000" b="0" dirty="0" err="1">
                <a:solidFill>
                  <a:srgbClr val="0099FF"/>
                </a:solidFill>
              </a:rPr>
              <a:t>www.naccareers.com</a:t>
            </a:r>
            <a:r>
              <a:rPr lang="en-US" sz="2000" b="0" dirty="0">
                <a:solidFill>
                  <a:srgbClr val="0099FF"/>
                </a:solidFill>
              </a:rPr>
              <a:t>/curriculum/open-source-curriculum</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130300"/>
            <a:ext cx="8089900" cy="1943100"/>
          </a:xfrm>
        </p:spPr>
        <p:txBody>
          <a:bodyPr/>
          <a:lstStyle/>
          <a:p>
            <a:pPr marL="0" indent="0">
              <a:buFontTx/>
              <a:buNone/>
              <a:defRPr/>
            </a:pPr>
            <a:r>
              <a:rPr lang="en-US" sz="2000" i="1" dirty="0" smtClean="0"/>
              <a:t>“"We are interested primarily in Manufacturing areas. Specifically, Accelerated Welding, Production Technician (automation-industrial maintenance) and any programs that blend or include Manufacturing Skill Standards Council (MSSC) certifications."</a:t>
            </a:r>
          </a:p>
          <a:p>
            <a:pPr marL="0" indent="0">
              <a:buFontTx/>
              <a:buNone/>
              <a:defRPr/>
            </a:pPr>
            <a:r>
              <a:rPr lang="en-US" sz="1600" dirty="0" smtClean="0"/>
              <a:t>Barbara Walden, Grant Projects Manager, Truckee Meadows Community College</a:t>
            </a:r>
          </a:p>
          <a:p>
            <a:pPr marL="0" indent="0">
              <a:buFontTx/>
              <a:buNone/>
              <a:defRPr/>
            </a:pPr>
            <a:endParaRPr lang="en-US" sz="1400" i="1" dirty="0" smtClean="0"/>
          </a:p>
          <a:p>
            <a:pPr marL="0" indent="0">
              <a:buFontTx/>
              <a:buNone/>
              <a:defRPr/>
            </a:pPr>
            <a:r>
              <a:rPr lang="en-US" sz="2000" i="1" dirty="0" smtClean="0"/>
              <a:t>'We would like to submit a request for logistics-related curricula (other than MSSC CLA/CLT).  Most of the other logistics/supply chain certificates out there seem to be geared for folks already holding degrees in supply chain management (or something related). In addition, we recently reviewed the emerging profession of Supply Chain Technician, and would like to know if others are utilizing a similar educational track. </a:t>
            </a:r>
          </a:p>
          <a:p>
            <a:pPr marL="0" indent="0">
              <a:buFontTx/>
              <a:buNone/>
              <a:defRPr/>
            </a:pPr>
            <a:r>
              <a:rPr lang="en-US" sz="1600" dirty="0" smtClean="0"/>
              <a:t>Stephen M. Long, Associate Vice Chancellor, Workforce Solutions, St. Louis Community College</a:t>
            </a:r>
          </a:p>
          <a:p>
            <a:pPr marL="0" indent="0">
              <a:buFontTx/>
              <a:buNone/>
              <a:defRPr/>
            </a:pPr>
            <a:endParaRPr lang="en-US" sz="2000" i="1" dirty="0" smtClean="0"/>
          </a:p>
          <a:p>
            <a:pPr marL="0" indent="0">
              <a:buFontTx/>
              <a:buNone/>
              <a:defRPr/>
            </a:pPr>
            <a:endParaRPr lang="en-US" sz="2000" i="1" dirty="0" smtClean="0"/>
          </a:p>
          <a:p>
            <a:pPr marL="0" indent="0">
              <a:buFontTx/>
              <a:buNone/>
              <a:defRPr/>
            </a:pPr>
            <a:r>
              <a:rPr lang="en-US" sz="2000" i="1" dirty="0" smtClean="0"/>
              <a:t> </a:t>
            </a:r>
            <a:br>
              <a:rPr lang="en-US" sz="2000" i="1" dirty="0" smtClean="0"/>
            </a:br>
            <a:endParaRPr lang="en-US" sz="2000" dirty="0" smtClean="0"/>
          </a:p>
          <a:p>
            <a:pPr>
              <a:defRPr/>
            </a:pPr>
            <a:endParaRPr lang="en-US" sz="2000" dirty="0"/>
          </a:p>
        </p:txBody>
      </p:sp>
      <p:sp>
        <p:nvSpPr>
          <p:cNvPr id="61443" name="Rectangle 3"/>
          <p:cNvSpPr>
            <a:spLocks noChangeArrowheads="1"/>
          </p:cNvSpPr>
          <p:nvPr/>
        </p:nvSpPr>
        <p:spPr bwMode="auto">
          <a:xfrm>
            <a:off x="508000" y="177800"/>
            <a:ext cx="7708900" cy="461963"/>
          </a:xfrm>
          <a:prstGeom prst="rect">
            <a:avLst/>
          </a:prstGeom>
          <a:noFill/>
          <a:ln w="9525">
            <a:noFill/>
            <a:miter lim="800000"/>
            <a:headEnd/>
            <a:tailEnd/>
          </a:ln>
        </p:spPr>
        <p:txBody>
          <a:bodyPr>
            <a:prstTxWarp prst="textNoShape">
              <a:avLst/>
            </a:prstTxWarp>
            <a:spAutoFit/>
          </a:bodyPr>
          <a:lstStyle/>
          <a:p>
            <a:r>
              <a:rPr lang="en-US">
                <a:solidFill>
                  <a:srgbClr val="FF6600"/>
                </a:solidFill>
              </a:rPr>
              <a:t>Request &amp; Share Advanced Manufacturing Topic #4</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68400"/>
            <a:ext cx="8089900" cy="1943100"/>
          </a:xfrm>
        </p:spPr>
        <p:txBody>
          <a:bodyPr/>
          <a:lstStyle/>
          <a:p>
            <a:pPr marL="0" indent="0">
              <a:buFontTx/>
              <a:buNone/>
              <a:defRPr/>
            </a:pPr>
            <a:r>
              <a:rPr lang="en-US" sz="2000" i="1" dirty="0" smtClean="0"/>
              <a:t>“We are beginning our program (Feb 11) and teaching the 4 modules of Certified Production Technician.  We will use the online course material, the textbook, instructors, CPT activities and add hands-on along with industry partners coming in to talk to the students and site visits to companies.  These classes will run 16 weeks; they are worth 12 credit hours at Tulsa Community College and the students can take the National Certified Production Technician Certification Tests after each module.  We need to be thinking about another or next level but feel right now that the basic, ground knowledge of the CPT will benefit the student and industry.</a:t>
            </a:r>
          </a:p>
          <a:p>
            <a:pPr marL="0" indent="0">
              <a:buFontTx/>
              <a:buNone/>
              <a:defRPr/>
            </a:pPr>
            <a:r>
              <a:rPr lang="en-US" sz="1600" dirty="0" smtClean="0"/>
              <a:t>Sandra Campbell-program development specialist at Tulsa Community College</a:t>
            </a:r>
            <a:endParaRPr lang="en-US" sz="2000" i="1" dirty="0" smtClean="0"/>
          </a:p>
          <a:p>
            <a:pPr marL="0" indent="0">
              <a:buFontTx/>
              <a:buNone/>
              <a:defRPr/>
            </a:pPr>
            <a:endParaRPr lang="en-US" sz="2000" i="1" dirty="0" smtClean="0"/>
          </a:p>
          <a:p>
            <a:pPr marL="0" indent="0">
              <a:buFontTx/>
              <a:buNone/>
              <a:defRPr/>
            </a:pPr>
            <a:r>
              <a:rPr lang="en-US" sz="2000" i="1" dirty="0" smtClean="0"/>
              <a:t> </a:t>
            </a:r>
            <a:br>
              <a:rPr lang="en-US" sz="2000" i="1" dirty="0" smtClean="0"/>
            </a:br>
            <a:endParaRPr lang="en-US" sz="2000" dirty="0" smtClean="0"/>
          </a:p>
          <a:p>
            <a:pPr>
              <a:defRPr/>
            </a:pPr>
            <a:endParaRPr lang="en-US" sz="2000" dirty="0"/>
          </a:p>
        </p:txBody>
      </p:sp>
      <p:sp>
        <p:nvSpPr>
          <p:cNvPr id="62467" name="Rectangle 3"/>
          <p:cNvSpPr>
            <a:spLocks noChangeArrowheads="1"/>
          </p:cNvSpPr>
          <p:nvPr/>
        </p:nvSpPr>
        <p:spPr bwMode="auto">
          <a:xfrm>
            <a:off x="508000" y="177800"/>
            <a:ext cx="7708900" cy="461963"/>
          </a:xfrm>
          <a:prstGeom prst="rect">
            <a:avLst/>
          </a:prstGeom>
          <a:noFill/>
          <a:ln w="9525">
            <a:noFill/>
            <a:miter lim="800000"/>
            <a:headEnd/>
            <a:tailEnd/>
          </a:ln>
        </p:spPr>
        <p:txBody>
          <a:bodyPr>
            <a:prstTxWarp prst="textNoShape">
              <a:avLst/>
            </a:prstTxWarp>
            <a:spAutoFit/>
          </a:bodyPr>
          <a:lstStyle/>
          <a:p>
            <a:r>
              <a:rPr lang="en-US">
                <a:solidFill>
                  <a:srgbClr val="FF6600"/>
                </a:solidFill>
              </a:rPr>
              <a:t>Request &amp; Share Advanced Manufacturing Topic #4</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300" y="1054100"/>
            <a:ext cx="8089900" cy="2057400"/>
          </a:xfrm>
        </p:spPr>
        <p:txBody>
          <a:bodyPr/>
          <a:lstStyle/>
          <a:p>
            <a:pPr marL="0" indent="0">
              <a:buFontTx/>
              <a:buNone/>
              <a:defRPr/>
            </a:pPr>
            <a:r>
              <a:rPr lang="en-US" sz="2000" i="1" dirty="0" smtClean="0"/>
              <a:t>“Paul, I forgot to ask if anyone out there in Manufacturing has done articulations with other schools and what their process/papers/requests or need to do at all looked like?  We are needing to set up a few with our local Technology School since they have all the CNC machining </a:t>
            </a:r>
            <a:r>
              <a:rPr lang="en-US" sz="2000" i="1" dirty="0" err="1" smtClean="0"/>
              <a:t>equipement</a:t>
            </a:r>
            <a:r>
              <a:rPr lang="en-US" sz="2000" i="1" dirty="0" smtClean="0"/>
              <a:t> plus much more and then with some Univ. in the area so students can transfer their stackable certifications to an associates and then advance to a BA and maybe even further on up the ladder.”</a:t>
            </a:r>
          </a:p>
          <a:p>
            <a:pPr marL="0" indent="0">
              <a:buFontTx/>
              <a:buNone/>
              <a:defRPr/>
            </a:pPr>
            <a:endParaRPr lang="en-US" sz="2000" i="1" dirty="0" smtClean="0"/>
          </a:p>
          <a:p>
            <a:pPr marL="0" indent="0">
              <a:buFontTx/>
              <a:buNone/>
              <a:defRPr/>
            </a:pPr>
            <a:r>
              <a:rPr lang="en-US" sz="2000" i="1" dirty="0" smtClean="0"/>
              <a:t>“We have had several requests for Quality to be taught in facilities--we have materials but maybe there is </a:t>
            </a:r>
            <a:r>
              <a:rPr lang="en-US" sz="2000" i="1" dirty="0" err="1" smtClean="0"/>
              <a:t>someting</a:t>
            </a:r>
            <a:r>
              <a:rPr lang="en-US" sz="2000" i="1" dirty="0" smtClean="0"/>
              <a:t> newer?  More up to date? Online? In the </a:t>
            </a:r>
            <a:r>
              <a:rPr lang="en-US" sz="2000" i="1" dirty="0" err="1" smtClean="0"/>
              <a:t>quallity</a:t>
            </a:r>
            <a:r>
              <a:rPr lang="en-US" sz="2000" i="1" dirty="0" smtClean="0"/>
              <a:t>/LEAN area?”</a:t>
            </a:r>
          </a:p>
          <a:p>
            <a:pPr marL="0" indent="0">
              <a:buFontTx/>
              <a:buNone/>
              <a:defRPr/>
            </a:pPr>
            <a:endParaRPr lang="en-US" sz="1600" i="1" dirty="0" smtClean="0"/>
          </a:p>
          <a:p>
            <a:pPr marL="0" indent="0">
              <a:buFontTx/>
              <a:buNone/>
              <a:defRPr/>
            </a:pPr>
            <a:r>
              <a:rPr lang="en-US" sz="1600" i="1" dirty="0" smtClean="0"/>
              <a:t>Sandra Campbell program development specialist at Tulsa Community College working with Beth Wild</a:t>
            </a:r>
            <a:endParaRPr lang="en-US" sz="2000" dirty="0" smtClean="0"/>
          </a:p>
          <a:p>
            <a:pPr marL="0" indent="0">
              <a:buFontTx/>
              <a:buNone/>
              <a:defRPr/>
            </a:pPr>
            <a:endParaRPr lang="en-US" sz="2000" dirty="0" smtClean="0"/>
          </a:p>
          <a:p>
            <a:pPr>
              <a:defRPr/>
            </a:pPr>
            <a:endParaRPr lang="en-US" sz="2000" dirty="0"/>
          </a:p>
        </p:txBody>
      </p:sp>
      <p:sp>
        <p:nvSpPr>
          <p:cNvPr id="63491" name="Rectangle 3"/>
          <p:cNvSpPr>
            <a:spLocks noChangeArrowheads="1"/>
          </p:cNvSpPr>
          <p:nvPr/>
        </p:nvSpPr>
        <p:spPr bwMode="auto">
          <a:xfrm>
            <a:off x="508000" y="177800"/>
            <a:ext cx="8001000" cy="461963"/>
          </a:xfrm>
          <a:prstGeom prst="rect">
            <a:avLst/>
          </a:prstGeom>
          <a:noFill/>
          <a:ln w="9525">
            <a:noFill/>
            <a:miter lim="800000"/>
            <a:headEnd/>
            <a:tailEnd/>
          </a:ln>
        </p:spPr>
        <p:txBody>
          <a:bodyPr>
            <a:prstTxWarp prst="textNoShape">
              <a:avLst/>
            </a:prstTxWarp>
            <a:spAutoFit/>
          </a:bodyPr>
          <a:lstStyle/>
          <a:p>
            <a:pPr marL="1143000" indent="-1143000"/>
            <a:r>
              <a:rPr lang="en-US">
                <a:solidFill>
                  <a:srgbClr val="66CC00"/>
                </a:solidFill>
              </a:rPr>
              <a:t>Request Advanced Manufacturing Topic #5</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3"/>
          <p:cNvPicPr>
            <a:picLocks noChangeAspect="1"/>
          </p:cNvPicPr>
          <p:nvPr/>
        </p:nvPicPr>
        <p:blipFill>
          <a:blip r:embed="rId2"/>
          <a:srcRect/>
          <a:stretch>
            <a:fillRect/>
          </a:stretch>
        </p:blipFill>
        <p:spPr bwMode="auto">
          <a:xfrm>
            <a:off x="222250" y="152400"/>
            <a:ext cx="4919663" cy="3048000"/>
          </a:xfrm>
          <a:prstGeom prst="rect">
            <a:avLst/>
          </a:prstGeom>
          <a:noFill/>
          <a:ln w="9525">
            <a:noFill/>
            <a:miter lim="800000"/>
            <a:headEnd/>
            <a:tailEnd/>
          </a:ln>
        </p:spPr>
      </p:pic>
      <p:pic>
        <p:nvPicPr>
          <p:cNvPr id="64515" name="Picture 4"/>
          <p:cNvPicPr>
            <a:picLocks noChangeAspect="1"/>
          </p:cNvPicPr>
          <p:nvPr/>
        </p:nvPicPr>
        <p:blipFill>
          <a:blip r:embed="rId3"/>
          <a:srcRect/>
          <a:stretch>
            <a:fillRect/>
          </a:stretch>
        </p:blipFill>
        <p:spPr bwMode="auto">
          <a:xfrm>
            <a:off x="3105150" y="3359150"/>
            <a:ext cx="5848350" cy="3371850"/>
          </a:xfrm>
          <a:prstGeom prst="rect">
            <a:avLst/>
          </a:prstGeom>
          <a:noFill/>
          <a:ln w="9525">
            <a:noFill/>
            <a:miter lim="800000"/>
            <a:headEnd/>
            <a:tailEnd/>
          </a:ln>
        </p:spPr>
      </p:pic>
      <p:sp>
        <p:nvSpPr>
          <p:cNvPr id="64516" name="Rectangle 5"/>
          <p:cNvSpPr>
            <a:spLocks noChangeArrowheads="1"/>
          </p:cNvSpPr>
          <p:nvPr/>
        </p:nvSpPr>
        <p:spPr bwMode="auto">
          <a:xfrm>
            <a:off x="0" y="6183313"/>
            <a:ext cx="2971800" cy="461962"/>
          </a:xfrm>
          <a:prstGeom prst="rect">
            <a:avLst/>
          </a:prstGeom>
          <a:noFill/>
          <a:ln w="9525">
            <a:noFill/>
            <a:miter lim="800000"/>
            <a:headEnd/>
            <a:tailEnd/>
          </a:ln>
        </p:spPr>
        <p:txBody>
          <a:bodyPr wrap="none">
            <a:prstTxWarp prst="textNoShape">
              <a:avLst/>
            </a:prstTxWarp>
            <a:spAutoFit/>
          </a:bodyPr>
          <a:lstStyle/>
          <a:p>
            <a:r>
              <a:rPr lang="en-US">
                <a:solidFill>
                  <a:srgbClr val="0099FF"/>
                </a:solidFill>
                <a:hlinkClick r:id="rId4"/>
              </a:rPr>
              <a:t>http://bit.ly/1iw1sTf</a:t>
            </a:r>
            <a:r>
              <a:rPr lang="en-US">
                <a:solidFill>
                  <a:srgbClr val="0099FF"/>
                </a:solidFill>
              </a:rPr>
              <a:t> </a:t>
            </a:r>
          </a:p>
        </p:txBody>
      </p:sp>
      <p:sp>
        <p:nvSpPr>
          <p:cNvPr id="64517" name="Rectangle 6"/>
          <p:cNvSpPr>
            <a:spLocks noChangeArrowheads="1"/>
          </p:cNvSpPr>
          <p:nvPr/>
        </p:nvSpPr>
        <p:spPr bwMode="auto">
          <a:xfrm>
            <a:off x="5613400" y="2043113"/>
            <a:ext cx="2971800" cy="461962"/>
          </a:xfrm>
          <a:prstGeom prst="rect">
            <a:avLst/>
          </a:prstGeom>
          <a:noFill/>
          <a:ln w="9525">
            <a:noFill/>
            <a:miter lim="800000"/>
            <a:headEnd/>
            <a:tailEnd/>
          </a:ln>
        </p:spPr>
        <p:txBody>
          <a:bodyPr wrap="none">
            <a:prstTxWarp prst="textNoShape">
              <a:avLst/>
            </a:prstTxWarp>
            <a:spAutoFit/>
          </a:bodyPr>
          <a:lstStyle/>
          <a:p>
            <a:r>
              <a:rPr lang="en-US">
                <a:solidFill>
                  <a:srgbClr val="0099FF"/>
                </a:solidFill>
                <a:hlinkClick r:id="rId5"/>
              </a:rPr>
              <a:t>http://open4us.org/</a:t>
            </a:r>
            <a:r>
              <a:rPr lang="en-US">
                <a:solidFill>
                  <a:srgbClr val="0099FF"/>
                </a:solidFill>
              </a:rPr>
              <a:t> </a:t>
            </a:r>
          </a:p>
        </p:txBody>
      </p:sp>
      <p:pic>
        <p:nvPicPr>
          <p:cNvPr id="64518" name="Picture 1"/>
          <p:cNvPicPr>
            <a:picLocks noChangeAspect="1" noChangeArrowheads="1"/>
          </p:cNvPicPr>
          <p:nvPr/>
        </p:nvPicPr>
        <p:blipFill>
          <a:blip r:embed="rId6"/>
          <a:srcRect l="9544" t="20052" r="12402" b="28535"/>
          <a:stretch>
            <a:fillRect/>
          </a:stretch>
        </p:blipFill>
        <p:spPr bwMode="auto">
          <a:xfrm>
            <a:off x="5791200" y="165100"/>
            <a:ext cx="2266950" cy="660400"/>
          </a:xfrm>
          <a:prstGeom prst="rect">
            <a:avLst/>
          </a:prstGeom>
          <a:solidFill>
            <a:schemeClr val="tx1"/>
          </a:solidFill>
          <a:ln w="12700">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3" descr="IMG_0078.JPG"/>
          <p:cNvPicPr>
            <a:picLocks noChangeAspect="1"/>
          </p:cNvPicPr>
          <p:nvPr/>
        </p:nvPicPr>
        <p:blipFill>
          <a:blip r:embed="rId2"/>
          <a:srcRect/>
          <a:stretch>
            <a:fillRect/>
          </a:stretch>
        </p:blipFill>
        <p:spPr bwMode="auto">
          <a:xfrm>
            <a:off x="0" y="0"/>
            <a:ext cx="9182100" cy="6858000"/>
          </a:xfrm>
          <a:prstGeom prst="rect">
            <a:avLst/>
          </a:prstGeom>
          <a:noFill/>
          <a:ln w="9525">
            <a:noFill/>
            <a:miter lim="800000"/>
            <a:headEnd/>
            <a:tailEnd/>
          </a:ln>
        </p:spPr>
      </p:pic>
      <p:sp>
        <p:nvSpPr>
          <p:cNvPr id="66563" name="Rectangle 9"/>
          <p:cNvSpPr>
            <a:spLocks noChangeArrowheads="1"/>
          </p:cNvSpPr>
          <p:nvPr/>
        </p:nvSpPr>
        <p:spPr bwMode="auto">
          <a:xfrm>
            <a:off x="0" y="1776413"/>
            <a:ext cx="9144000" cy="2432050"/>
          </a:xfrm>
          <a:prstGeom prst="rect">
            <a:avLst/>
          </a:prstGeom>
          <a:noFill/>
          <a:ln w="9525">
            <a:noFill/>
            <a:miter lim="800000"/>
            <a:headEnd/>
            <a:tailEnd/>
          </a:ln>
        </p:spPr>
        <p:txBody>
          <a:bodyPr>
            <a:prstTxWarp prst="textNoShape">
              <a:avLst/>
            </a:prstTxWarp>
            <a:spAutoFit/>
          </a:bodyPr>
          <a:lstStyle/>
          <a:p>
            <a:pPr algn="ctr"/>
            <a:r>
              <a:rPr lang="en-US" sz="3200">
                <a:solidFill>
                  <a:schemeClr val="bg1"/>
                </a:solidFill>
                <a:ea typeface="Geneva" pitchFamily="-84" charset="0"/>
                <a:cs typeface="Geneva" pitchFamily="-84" charset="0"/>
              </a:rPr>
              <a:t>DOL TAACCCT</a:t>
            </a:r>
          </a:p>
          <a:p>
            <a:pPr algn="ctr"/>
            <a:r>
              <a:rPr lang="en-US" sz="3200">
                <a:solidFill>
                  <a:schemeClr val="bg1"/>
                </a:solidFill>
                <a:ea typeface="Geneva" pitchFamily="-84" charset="0"/>
                <a:cs typeface="Geneva" pitchFamily="-84" charset="0"/>
              </a:rPr>
              <a:t>Advanced Manufacturing</a:t>
            </a:r>
          </a:p>
          <a:p>
            <a:pPr algn="ctr"/>
            <a:r>
              <a:rPr lang="en-US" sz="3200">
                <a:solidFill>
                  <a:schemeClr val="bg1"/>
                </a:solidFill>
                <a:ea typeface="Geneva" pitchFamily="-84" charset="0"/>
                <a:cs typeface="Geneva" pitchFamily="-84" charset="0"/>
              </a:rPr>
              <a:t>Curricula Requests &amp; Sharing Webinar</a:t>
            </a:r>
          </a:p>
          <a:p>
            <a:pPr algn="ctr"/>
            <a:endParaRPr lang="en-US">
              <a:solidFill>
                <a:srgbClr val="FFFFFF"/>
              </a:solidFill>
              <a:ea typeface="Geneva" pitchFamily="-84" charset="0"/>
              <a:cs typeface="Geneva" pitchFamily="-84" charset="0"/>
            </a:endParaRPr>
          </a:p>
          <a:p>
            <a:pPr algn="ctr"/>
            <a:r>
              <a:rPr lang="en-US" sz="3200">
                <a:solidFill>
                  <a:srgbClr val="FFFFFF"/>
                </a:solidFill>
                <a:ea typeface="Geneva" pitchFamily="-84" charset="0"/>
                <a:cs typeface="Geneva" pitchFamily="-84" charset="0"/>
              </a:rPr>
              <a:t>THANKS</a:t>
            </a:r>
          </a:p>
          <a:p>
            <a:pPr algn="ctr"/>
            <a:endParaRPr lang="en-US">
              <a:solidFill>
                <a:srgbClr val="FFFFFF"/>
              </a:solidFill>
              <a:ea typeface="Geneva" pitchFamily="-84" charset="0"/>
              <a:cs typeface="Geneva" pitchFamily="-84" charset="0"/>
            </a:endParaRPr>
          </a:p>
        </p:txBody>
      </p:sp>
      <p:pic>
        <p:nvPicPr>
          <p:cNvPr id="66564" name="Picture 6"/>
          <p:cNvPicPr>
            <a:picLocks noChangeAspect="1" noChangeArrowheads="1"/>
          </p:cNvPicPr>
          <p:nvPr/>
        </p:nvPicPr>
        <p:blipFill>
          <a:blip r:embed="rId3"/>
          <a:srcRect/>
          <a:stretch>
            <a:fillRect/>
          </a:stretch>
        </p:blipFill>
        <p:spPr bwMode="auto">
          <a:xfrm>
            <a:off x="3068638" y="774700"/>
            <a:ext cx="2493962" cy="1008063"/>
          </a:xfrm>
          <a:prstGeom prst="rect">
            <a:avLst/>
          </a:prstGeom>
          <a:noFill/>
          <a:ln w="9525">
            <a:noFill/>
            <a:round/>
            <a:headEnd/>
            <a:tailEnd/>
          </a:ln>
        </p:spPr>
      </p:pic>
      <p:pic>
        <p:nvPicPr>
          <p:cNvPr id="66565" name="Picture 8" descr="CCBY.jpg">
            <a:hlinkClick r:id="rId4"/>
          </p:cNvPr>
          <p:cNvPicPr>
            <a:picLocks noChangeAspect="1"/>
          </p:cNvPicPr>
          <p:nvPr/>
        </p:nvPicPr>
        <p:blipFill>
          <a:blip r:embed="rId5"/>
          <a:srcRect/>
          <a:stretch>
            <a:fillRect/>
          </a:stretch>
        </p:blipFill>
        <p:spPr bwMode="auto">
          <a:xfrm>
            <a:off x="7899400" y="6386513"/>
            <a:ext cx="938213" cy="344487"/>
          </a:xfrm>
          <a:prstGeom prst="rect">
            <a:avLst/>
          </a:prstGeom>
          <a:noFill/>
          <a:ln w="9525">
            <a:noFill/>
            <a:miter lim="800000"/>
            <a:headEnd/>
            <a:tailEnd/>
          </a:ln>
        </p:spPr>
      </p:pic>
      <p:sp>
        <p:nvSpPr>
          <p:cNvPr id="66566" name="TextBox 10"/>
          <p:cNvSpPr txBox="1">
            <a:spLocks noChangeArrowheads="1"/>
          </p:cNvSpPr>
          <p:nvPr/>
        </p:nvSpPr>
        <p:spPr bwMode="auto">
          <a:xfrm>
            <a:off x="4421188" y="6324600"/>
            <a:ext cx="3376612" cy="400050"/>
          </a:xfrm>
          <a:prstGeom prst="rect">
            <a:avLst/>
          </a:prstGeom>
          <a:noFill/>
          <a:ln w="9525">
            <a:noFill/>
            <a:miter lim="800000"/>
            <a:headEnd/>
            <a:tailEnd/>
          </a:ln>
        </p:spPr>
        <p:txBody>
          <a:bodyPr wrap="none">
            <a:prstTxWarp prst="textNoShape">
              <a:avLst/>
            </a:prstTxWarp>
            <a:spAutoFit/>
          </a:bodyPr>
          <a:lstStyle/>
          <a:p>
            <a:pPr algn="r" eaLnBrk="0" hangingPunct="0"/>
            <a:r>
              <a:rPr lang="en-US" sz="1000" b="0" i="1">
                <a:solidFill>
                  <a:schemeClr val="bg1"/>
                </a:solidFill>
              </a:rPr>
              <a:t>Except where otherwise noted these materials </a:t>
            </a:r>
            <a:br>
              <a:rPr lang="en-US" sz="1000" b="0" i="1">
                <a:solidFill>
                  <a:schemeClr val="bg1"/>
                </a:solidFill>
              </a:rPr>
            </a:br>
            <a:r>
              <a:rPr lang="en-US" sz="1000" b="0" i="1">
                <a:solidFill>
                  <a:schemeClr val="bg1"/>
                </a:solidFill>
              </a:rPr>
              <a:t>are licensed Creative Commons Attribution 4.0 (CC BY)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xfrm>
            <a:off x="215900" y="949325"/>
            <a:ext cx="6629400" cy="381000"/>
          </a:xfrm>
        </p:spPr>
        <p:txBody>
          <a:bodyPr/>
          <a:lstStyle/>
          <a:p>
            <a:r>
              <a:rPr lang="en-US" sz="2400" smtClean="0">
                <a:solidFill>
                  <a:srgbClr val="000000"/>
                </a:solidFill>
              </a:rPr>
              <a:t>Underlying idea behind this webinar</a:t>
            </a:r>
          </a:p>
        </p:txBody>
      </p:sp>
      <p:sp>
        <p:nvSpPr>
          <p:cNvPr id="32771" name="Content Placeholder 2"/>
          <p:cNvSpPr>
            <a:spLocks noGrp="1"/>
          </p:cNvSpPr>
          <p:nvPr>
            <p:ph idx="1"/>
          </p:nvPr>
        </p:nvSpPr>
        <p:spPr>
          <a:xfrm>
            <a:off x="520700" y="3771900"/>
            <a:ext cx="8191500" cy="2755900"/>
          </a:xfrm>
        </p:spPr>
        <p:txBody>
          <a:bodyPr/>
          <a:lstStyle/>
          <a:p>
            <a:pPr>
              <a:buFontTx/>
              <a:buAutoNum type="arabicPeriod"/>
            </a:pPr>
            <a:r>
              <a:rPr lang="en-US" sz="2000" smtClean="0">
                <a:solidFill>
                  <a:srgbClr val="000000"/>
                </a:solidFill>
              </a:rPr>
              <a:t>Share development costs of learning resources among institutions</a:t>
            </a:r>
          </a:p>
          <a:p>
            <a:pPr>
              <a:buFontTx/>
              <a:buAutoNum type="arabicPeriod"/>
            </a:pPr>
            <a:r>
              <a:rPr lang="en-US" sz="2000" smtClean="0">
                <a:solidFill>
                  <a:srgbClr val="000000"/>
                </a:solidFill>
              </a:rPr>
              <a:t>Quality improvements through collaboration, visibility, creativity, and critical thinking</a:t>
            </a:r>
          </a:p>
          <a:p>
            <a:pPr>
              <a:buFontTx/>
              <a:buAutoNum type="arabicPeriod"/>
            </a:pPr>
            <a:r>
              <a:rPr lang="en-US" sz="2000" smtClean="0">
                <a:solidFill>
                  <a:srgbClr val="000000"/>
                </a:solidFill>
              </a:rPr>
              <a:t>Save time and effort through the reusing and remixing of resources</a:t>
            </a:r>
          </a:p>
          <a:p>
            <a:pPr>
              <a:buFontTx/>
              <a:buAutoNum type="arabicPeriod"/>
            </a:pPr>
            <a:r>
              <a:rPr lang="en-US" sz="2000" smtClean="0">
                <a:solidFill>
                  <a:srgbClr val="000000"/>
                </a:solidFill>
              </a:rPr>
              <a:t>Pedagogical innovations</a:t>
            </a:r>
          </a:p>
          <a:p>
            <a:pPr>
              <a:buFontTx/>
              <a:buAutoNum type="arabicPeriod"/>
            </a:pPr>
            <a:r>
              <a:rPr lang="en-US" sz="2000" smtClean="0">
                <a:solidFill>
                  <a:srgbClr val="000000"/>
                </a:solidFill>
              </a:rPr>
              <a:t>New partnerships and market opportunities</a:t>
            </a:r>
          </a:p>
          <a:p>
            <a:pPr>
              <a:buFontTx/>
              <a:buAutoNum type="arabicPeriod"/>
            </a:pPr>
            <a:r>
              <a:rPr lang="en-US" sz="2000" smtClean="0">
                <a:solidFill>
                  <a:srgbClr val="000000"/>
                </a:solidFill>
              </a:rPr>
              <a:t>Grantee to grantee collaboration and sharing</a:t>
            </a:r>
          </a:p>
        </p:txBody>
      </p:sp>
      <p:sp>
        <p:nvSpPr>
          <p:cNvPr id="32772" name="Rectangle 4"/>
          <p:cNvSpPr>
            <a:spLocks noChangeArrowheads="1"/>
          </p:cNvSpPr>
          <p:nvPr/>
        </p:nvSpPr>
        <p:spPr bwMode="auto">
          <a:xfrm>
            <a:off x="609600" y="1474788"/>
            <a:ext cx="8115300" cy="1631950"/>
          </a:xfrm>
          <a:prstGeom prst="rect">
            <a:avLst/>
          </a:prstGeom>
          <a:noFill/>
          <a:ln w="9525">
            <a:noFill/>
            <a:miter lim="800000"/>
            <a:headEnd/>
            <a:tailEnd/>
          </a:ln>
        </p:spPr>
        <p:txBody>
          <a:bodyPr>
            <a:prstTxWarp prst="textNoShape">
              <a:avLst/>
            </a:prstTxWarp>
            <a:spAutoFit/>
          </a:bodyPr>
          <a:lstStyle/>
          <a:p>
            <a:r>
              <a:rPr lang="en-US" sz="2000" b="0" i="1"/>
              <a:t>“All successful applicants must allow broad access for others to use and enhance project products and offerings, including authorizing for-profit derivative uses of the courses and associated learning materials by licensing newly developed materials produced with grant funds with a Creative Commons Attribution License (CC BY).” </a:t>
            </a:r>
            <a:r>
              <a:rPr lang="en-US" sz="2000" b="0"/>
              <a:t>TAACCCT SGA</a:t>
            </a:r>
          </a:p>
        </p:txBody>
      </p:sp>
      <p:pic>
        <p:nvPicPr>
          <p:cNvPr id="32773" name="Picture 8" descr="TAACCCT.png"/>
          <p:cNvPicPr>
            <a:picLocks noChangeAspect="1"/>
          </p:cNvPicPr>
          <p:nvPr/>
        </p:nvPicPr>
        <p:blipFill>
          <a:blip r:embed="rId2"/>
          <a:srcRect r="68443" b="71892"/>
          <a:stretch>
            <a:fillRect/>
          </a:stretch>
        </p:blipFill>
        <p:spPr bwMode="auto">
          <a:xfrm>
            <a:off x="0" y="0"/>
            <a:ext cx="2971800" cy="660400"/>
          </a:xfrm>
          <a:prstGeom prst="rect">
            <a:avLst/>
          </a:prstGeom>
          <a:noFill/>
          <a:ln w="9525">
            <a:noFill/>
            <a:miter lim="800000"/>
            <a:headEnd/>
            <a:tailEnd/>
          </a:ln>
        </p:spPr>
      </p:pic>
      <p:sp>
        <p:nvSpPr>
          <p:cNvPr id="32774" name="Title 1"/>
          <p:cNvSpPr txBox="1">
            <a:spLocks/>
          </p:cNvSpPr>
          <p:nvPr/>
        </p:nvSpPr>
        <p:spPr bwMode="auto">
          <a:xfrm>
            <a:off x="279400" y="3349625"/>
            <a:ext cx="5867400" cy="381000"/>
          </a:xfrm>
          <a:prstGeom prst="rect">
            <a:avLst/>
          </a:prstGeom>
          <a:noFill/>
          <a:ln w="9525">
            <a:noFill/>
            <a:miter lim="800000"/>
            <a:headEnd/>
            <a:tailEnd/>
          </a:ln>
        </p:spPr>
        <p:txBody>
          <a:bodyPr anchor="ctr">
            <a:prstTxWarp prst="textNoShape">
              <a:avLst/>
            </a:prstTxWarp>
          </a:bodyPr>
          <a:lstStyle/>
          <a:p>
            <a:pPr eaLnBrk="0" hangingPunct="0"/>
            <a:r>
              <a:rPr lang="en-US">
                <a:solidFill>
                  <a:srgbClr val="000000"/>
                </a:solidFill>
              </a:rPr>
              <a:t>Potential</a:t>
            </a:r>
          </a:p>
        </p:txBody>
      </p:sp>
      <p:pic>
        <p:nvPicPr>
          <p:cNvPr id="32775" name="Picture 8" descr="TAACCCT.png"/>
          <p:cNvPicPr>
            <a:picLocks noChangeAspect="1"/>
          </p:cNvPicPr>
          <p:nvPr/>
        </p:nvPicPr>
        <p:blipFill>
          <a:blip r:embed="rId2"/>
          <a:srcRect l="19102" t="68481" r="5095"/>
          <a:stretch>
            <a:fillRect/>
          </a:stretch>
        </p:blipFill>
        <p:spPr bwMode="auto">
          <a:xfrm>
            <a:off x="2984500" y="0"/>
            <a:ext cx="6159500" cy="660400"/>
          </a:xfrm>
          <a:prstGeom prst="rect">
            <a:avLst/>
          </a:prstGeom>
          <a:noFill/>
          <a:ln w="15875">
            <a:solidFill>
              <a:srgbClr val="000090"/>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xfrm>
            <a:off x="215900" y="1673225"/>
            <a:ext cx="8166100" cy="381000"/>
          </a:xfrm>
        </p:spPr>
        <p:txBody>
          <a:bodyPr/>
          <a:lstStyle/>
          <a:p>
            <a:r>
              <a:rPr lang="en-US" sz="2000" b="0" smtClean="0">
                <a:solidFill>
                  <a:srgbClr val="000000"/>
                </a:solidFill>
              </a:rPr>
              <a:t>TAACCCT grantees are developing curricula in shared fields of study including:</a:t>
            </a:r>
            <a:br>
              <a:rPr lang="en-US" sz="2000" b="0" smtClean="0">
                <a:solidFill>
                  <a:srgbClr val="000000"/>
                </a:solidFill>
              </a:rPr>
            </a:br>
            <a:endParaRPr lang="en-US" sz="2000" b="0" smtClean="0">
              <a:solidFill>
                <a:srgbClr val="000000"/>
              </a:solidFill>
            </a:endParaRPr>
          </a:p>
        </p:txBody>
      </p:sp>
      <p:sp>
        <p:nvSpPr>
          <p:cNvPr id="33795" name="Content Placeholder 2"/>
          <p:cNvSpPr txBox="1">
            <a:spLocks/>
          </p:cNvSpPr>
          <p:nvPr/>
        </p:nvSpPr>
        <p:spPr bwMode="auto">
          <a:xfrm>
            <a:off x="215900" y="2159000"/>
            <a:ext cx="7772400" cy="1663700"/>
          </a:xfrm>
          <a:prstGeom prst="rect">
            <a:avLst/>
          </a:prstGeom>
          <a:noFill/>
          <a:ln w="9525">
            <a:noFill/>
            <a:miter lim="800000"/>
            <a:headEnd/>
            <a:tailEnd/>
          </a:ln>
        </p:spPr>
        <p:txBody>
          <a:bodyPr>
            <a:prstTxWarp prst="textNoShape">
              <a:avLst/>
            </a:prstTxWarp>
          </a:bodyPr>
          <a:lstStyle/>
          <a:p>
            <a:pPr marL="457200" indent="-457200" eaLnBrk="0" hangingPunct="0">
              <a:spcBef>
                <a:spcPct val="20000"/>
              </a:spcBef>
              <a:buFont typeface="Arial" pitchFamily="-84" charset="0"/>
              <a:buChar char="•"/>
            </a:pPr>
            <a:r>
              <a:rPr lang="en-US" sz="2000" b="0"/>
              <a:t>Manufacturing</a:t>
            </a:r>
          </a:p>
          <a:p>
            <a:pPr marL="457200" indent="-457200" eaLnBrk="0" hangingPunct="0">
              <a:spcBef>
                <a:spcPct val="20000"/>
              </a:spcBef>
              <a:buFont typeface="Arial" pitchFamily="-84" charset="0"/>
              <a:buChar char="•"/>
            </a:pPr>
            <a:r>
              <a:rPr lang="en-US" sz="2000" b="0"/>
              <a:t>Health</a:t>
            </a:r>
          </a:p>
          <a:p>
            <a:pPr marL="457200" indent="-457200" eaLnBrk="0" hangingPunct="0">
              <a:spcBef>
                <a:spcPct val="20000"/>
              </a:spcBef>
              <a:buFont typeface="Arial" pitchFamily="-84" charset="0"/>
              <a:buChar char="•"/>
            </a:pPr>
            <a:r>
              <a:rPr lang="en-US" sz="2000" b="0"/>
              <a:t>IT</a:t>
            </a:r>
          </a:p>
          <a:p>
            <a:pPr marL="457200" indent="-457200" eaLnBrk="0" hangingPunct="0">
              <a:spcBef>
                <a:spcPct val="20000"/>
              </a:spcBef>
              <a:buFont typeface="Arial" pitchFamily="-84" charset="0"/>
              <a:buChar char="•"/>
            </a:pPr>
            <a:r>
              <a:rPr lang="en-US" sz="2000" b="0"/>
              <a:t>Energy</a:t>
            </a:r>
          </a:p>
          <a:p>
            <a:pPr marL="457200" indent="-457200" eaLnBrk="0" hangingPunct="0">
              <a:spcBef>
                <a:spcPct val="20000"/>
              </a:spcBef>
              <a:buFont typeface="Arial" pitchFamily="-84" charset="0"/>
              <a:buChar char="•"/>
            </a:pPr>
            <a:r>
              <a:rPr lang="en-US" sz="2000" b="0"/>
              <a:t>Transportation</a:t>
            </a:r>
          </a:p>
        </p:txBody>
      </p:sp>
      <p:sp>
        <p:nvSpPr>
          <p:cNvPr id="12" name="Title 1"/>
          <p:cNvSpPr txBox="1">
            <a:spLocks/>
          </p:cNvSpPr>
          <p:nvPr/>
        </p:nvSpPr>
        <p:spPr bwMode="auto">
          <a:xfrm>
            <a:off x="215900" y="4441825"/>
            <a:ext cx="8166100" cy="381000"/>
          </a:xfrm>
          <a:prstGeom prst="rect">
            <a:avLst/>
          </a:prstGeom>
          <a:noFill/>
          <a:ln w="9525">
            <a:noFill/>
            <a:miter lim="800000"/>
            <a:headEnd/>
            <a:tailEnd/>
          </a:ln>
        </p:spPr>
        <p:txBody>
          <a:bodyPr anchor="ctr">
            <a:prstTxWarp prst="textNoShape">
              <a:avLst/>
            </a:prstTxWarp>
          </a:bodyPr>
          <a:lstStyle/>
          <a:p>
            <a:pPr eaLnBrk="0" hangingPunct="0">
              <a:defRPr/>
            </a:pPr>
            <a:r>
              <a:rPr lang="en-US" sz="2000" b="0" kern="0" dirty="0">
                <a:solidFill>
                  <a:srgbClr val="000000"/>
                </a:solidFill>
                <a:latin typeface="+mj-lt"/>
                <a:ea typeface="+mj-ea"/>
                <a:cs typeface="ＭＳ Ｐゴシック" charset="0"/>
              </a:rPr>
              <a:t>Invite TAACCCT grantees to:</a:t>
            </a:r>
          </a:p>
        </p:txBody>
      </p:sp>
      <p:sp>
        <p:nvSpPr>
          <p:cNvPr id="33797" name="Content Placeholder 2"/>
          <p:cNvSpPr>
            <a:spLocks noGrp="1"/>
          </p:cNvSpPr>
          <p:nvPr>
            <p:ph idx="1"/>
          </p:nvPr>
        </p:nvSpPr>
        <p:spPr>
          <a:xfrm>
            <a:off x="215900" y="4826000"/>
            <a:ext cx="7772400" cy="1981200"/>
          </a:xfrm>
        </p:spPr>
        <p:txBody>
          <a:bodyPr/>
          <a:lstStyle/>
          <a:p>
            <a:pPr marL="457200" indent="-457200">
              <a:buFontTx/>
              <a:buAutoNum type="arabicPeriod"/>
            </a:pPr>
            <a:r>
              <a:rPr lang="en-US" sz="2000" smtClean="0"/>
              <a:t>Make requests for curricula they are looking for that other grantees may have developed or found a source for.</a:t>
            </a:r>
          </a:p>
          <a:p>
            <a:pPr marL="457200" indent="-457200">
              <a:buFontTx/>
              <a:buAutoNum type="arabicPeriod"/>
            </a:pPr>
            <a:r>
              <a:rPr lang="en-US" sz="2000" smtClean="0"/>
              <a:t>Share curricula they have developed or found that other grantees can benefit from.</a:t>
            </a:r>
            <a:endParaRPr lang="en-US" sz="2000"/>
          </a:p>
        </p:txBody>
      </p:sp>
      <p:pic>
        <p:nvPicPr>
          <p:cNvPr id="33798" name="Picture 8" descr="TAACCCT.png"/>
          <p:cNvPicPr>
            <a:picLocks noChangeAspect="1"/>
          </p:cNvPicPr>
          <p:nvPr/>
        </p:nvPicPr>
        <p:blipFill>
          <a:blip r:embed="rId2"/>
          <a:srcRect r="68443" b="71892"/>
          <a:stretch>
            <a:fillRect/>
          </a:stretch>
        </p:blipFill>
        <p:spPr bwMode="auto">
          <a:xfrm>
            <a:off x="0" y="0"/>
            <a:ext cx="2971800" cy="660400"/>
          </a:xfrm>
          <a:prstGeom prst="rect">
            <a:avLst/>
          </a:prstGeom>
          <a:noFill/>
          <a:ln w="9525">
            <a:noFill/>
            <a:miter lim="800000"/>
            <a:headEnd/>
            <a:tailEnd/>
          </a:ln>
        </p:spPr>
      </p:pic>
      <p:pic>
        <p:nvPicPr>
          <p:cNvPr id="33799" name="Picture 8" descr="TAACCCT.png"/>
          <p:cNvPicPr>
            <a:picLocks noChangeAspect="1"/>
          </p:cNvPicPr>
          <p:nvPr/>
        </p:nvPicPr>
        <p:blipFill>
          <a:blip r:embed="rId2"/>
          <a:srcRect l="19102" t="68481" r="5095"/>
          <a:stretch>
            <a:fillRect/>
          </a:stretch>
        </p:blipFill>
        <p:spPr bwMode="auto">
          <a:xfrm>
            <a:off x="2984500" y="0"/>
            <a:ext cx="6159500" cy="660400"/>
          </a:xfrm>
          <a:prstGeom prst="rect">
            <a:avLst/>
          </a:prstGeom>
          <a:noFill/>
          <a:ln w="15875">
            <a:solidFill>
              <a:srgbClr val="000090"/>
            </a:solidFill>
            <a:miter lim="800000"/>
            <a:headEnd/>
            <a:tailEnd/>
          </a:ln>
        </p:spPr>
      </p:pic>
      <p:sp>
        <p:nvSpPr>
          <p:cNvPr id="17" name="Title 1"/>
          <p:cNvSpPr txBox="1">
            <a:spLocks/>
          </p:cNvSpPr>
          <p:nvPr/>
        </p:nvSpPr>
        <p:spPr bwMode="auto">
          <a:xfrm>
            <a:off x="215900" y="949325"/>
            <a:ext cx="6629400" cy="381000"/>
          </a:xfrm>
          <a:prstGeom prst="rect">
            <a:avLst/>
          </a:prstGeom>
          <a:noFill/>
          <a:ln w="9525">
            <a:noFill/>
            <a:miter lim="800000"/>
            <a:headEnd/>
            <a:tailEnd/>
          </a:ln>
        </p:spPr>
        <p:txBody>
          <a:bodyPr anchor="ctr">
            <a:prstTxWarp prst="textNoShape">
              <a:avLst/>
            </a:prstTxWarp>
          </a:bodyPr>
          <a:lstStyle/>
          <a:p>
            <a:pPr eaLnBrk="0" hangingPunct="0">
              <a:defRPr/>
            </a:pPr>
            <a:r>
              <a:rPr lang="en-US" kern="0" dirty="0">
                <a:solidFill>
                  <a:srgbClr val="000000"/>
                </a:solidFill>
                <a:latin typeface="+mj-lt"/>
                <a:ea typeface="+mj-ea"/>
                <a:cs typeface="ＭＳ Ｐゴシック" charset="0"/>
              </a:rPr>
              <a:t>What we did to create this </a:t>
            </a:r>
            <a:r>
              <a:rPr lang="en-US" kern="0" dirty="0" err="1">
                <a:solidFill>
                  <a:srgbClr val="000000"/>
                </a:solidFill>
                <a:latin typeface="+mj-lt"/>
                <a:ea typeface="+mj-ea"/>
                <a:cs typeface="ＭＳ Ｐゴシック" charset="0"/>
              </a:rPr>
              <a:t>webinar</a:t>
            </a:r>
            <a:endParaRPr lang="en-US" kern="0" dirty="0">
              <a:solidFill>
                <a:srgbClr val="000000"/>
              </a:solidFill>
              <a:latin typeface="+mj-lt"/>
              <a:ea typeface="+mj-ea"/>
              <a:cs typeface="ＭＳ Ｐゴシック"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a:xfrm>
            <a:off x="482600" y="2371725"/>
            <a:ext cx="8166100" cy="381000"/>
          </a:xfrm>
        </p:spPr>
        <p:txBody>
          <a:bodyPr/>
          <a:lstStyle/>
          <a:p>
            <a:r>
              <a:rPr lang="en-US" sz="2400" b="0" smtClean="0">
                <a:solidFill>
                  <a:srgbClr val="000000"/>
                </a:solidFill>
              </a:rPr>
              <a:t/>
            </a:r>
            <a:br>
              <a:rPr lang="en-US" sz="2400" b="0" smtClean="0">
                <a:solidFill>
                  <a:srgbClr val="000000"/>
                </a:solidFill>
              </a:rPr>
            </a:br>
            <a:r>
              <a:rPr lang="en-US" sz="2400" b="0" smtClean="0">
                <a:solidFill>
                  <a:srgbClr val="000000"/>
                </a:solidFill>
              </a:rPr>
              <a:t/>
            </a:r>
            <a:br>
              <a:rPr lang="en-US" sz="2400" b="0" smtClean="0">
                <a:solidFill>
                  <a:srgbClr val="000000"/>
                </a:solidFill>
              </a:rPr>
            </a:br>
            <a:r>
              <a:rPr lang="en-US" sz="2400" b="0" smtClean="0">
                <a:solidFill>
                  <a:srgbClr val="000000"/>
                </a:solidFill>
              </a:rPr>
              <a:t>Feature grantee requests and sharing.</a:t>
            </a:r>
            <a:br>
              <a:rPr lang="en-US" sz="2400" b="0" smtClean="0">
                <a:solidFill>
                  <a:srgbClr val="000000"/>
                </a:solidFill>
              </a:rPr>
            </a:br>
            <a:r>
              <a:rPr lang="en-US" sz="2400" b="0" smtClean="0">
                <a:solidFill>
                  <a:srgbClr val="000000"/>
                </a:solidFill>
              </a:rPr>
              <a:t/>
            </a:r>
            <a:br>
              <a:rPr lang="en-US" sz="2400" b="0" smtClean="0">
                <a:solidFill>
                  <a:srgbClr val="000000"/>
                </a:solidFill>
              </a:rPr>
            </a:br>
            <a:r>
              <a:rPr lang="en-US" sz="2400" b="0" smtClean="0">
                <a:solidFill>
                  <a:srgbClr val="000000"/>
                </a:solidFill>
              </a:rPr>
              <a:t>Invite other grantees participating in the webinar to respond with suggestions, recommendations or expressions of interest. </a:t>
            </a:r>
            <a:br>
              <a:rPr lang="en-US" sz="2400" b="0" smtClean="0">
                <a:solidFill>
                  <a:srgbClr val="000000"/>
                </a:solidFill>
              </a:rPr>
            </a:br>
            <a:r>
              <a:rPr lang="en-US" sz="2400" b="0" smtClean="0">
                <a:solidFill>
                  <a:srgbClr val="000000"/>
                </a:solidFill>
              </a:rPr>
              <a:t/>
            </a:r>
            <a:br>
              <a:rPr lang="en-US" sz="2400" b="0" smtClean="0">
                <a:solidFill>
                  <a:srgbClr val="000000"/>
                </a:solidFill>
              </a:rPr>
            </a:br>
            <a:r>
              <a:rPr lang="en-US" sz="2400" b="0" smtClean="0">
                <a:solidFill>
                  <a:srgbClr val="000000"/>
                </a:solidFill>
              </a:rPr>
              <a:t>This webinar is more of a dialogue than a presentation. </a:t>
            </a:r>
            <a:br>
              <a:rPr lang="en-US" sz="2400" b="0" smtClean="0">
                <a:solidFill>
                  <a:srgbClr val="000000"/>
                </a:solidFill>
              </a:rPr>
            </a:br>
            <a:endParaRPr lang="en-US" sz="2400" b="0" smtClean="0">
              <a:solidFill>
                <a:srgbClr val="000000"/>
              </a:solidFill>
            </a:endParaRPr>
          </a:p>
        </p:txBody>
      </p:sp>
      <p:pic>
        <p:nvPicPr>
          <p:cNvPr id="34819" name="Picture 8" descr="TAACCCT.png"/>
          <p:cNvPicPr>
            <a:picLocks noChangeAspect="1"/>
          </p:cNvPicPr>
          <p:nvPr/>
        </p:nvPicPr>
        <p:blipFill>
          <a:blip r:embed="rId2"/>
          <a:srcRect r="68443" b="71892"/>
          <a:stretch>
            <a:fillRect/>
          </a:stretch>
        </p:blipFill>
        <p:spPr bwMode="auto">
          <a:xfrm>
            <a:off x="0" y="0"/>
            <a:ext cx="2971800" cy="660400"/>
          </a:xfrm>
          <a:prstGeom prst="rect">
            <a:avLst/>
          </a:prstGeom>
          <a:noFill/>
          <a:ln w="9525">
            <a:noFill/>
            <a:miter lim="800000"/>
            <a:headEnd/>
            <a:tailEnd/>
          </a:ln>
        </p:spPr>
      </p:pic>
      <p:pic>
        <p:nvPicPr>
          <p:cNvPr id="34820" name="Picture 8" descr="TAACCCT.png"/>
          <p:cNvPicPr>
            <a:picLocks noChangeAspect="1"/>
          </p:cNvPicPr>
          <p:nvPr/>
        </p:nvPicPr>
        <p:blipFill>
          <a:blip r:embed="rId2"/>
          <a:srcRect l="19102" t="68481" r="5095"/>
          <a:stretch>
            <a:fillRect/>
          </a:stretch>
        </p:blipFill>
        <p:spPr bwMode="auto">
          <a:xfrm>
            <a:off x="2984500" y="0"/>
            <a:ext cx="6159500" cy="660400"/>
          </a:xfrm>
          <a:prstGeom prst="rect">
            <a:avLst/>
          </a:prstGeom>
          <a:noFill/>
          <a:ln w="15875">
            <a:solidFill>
              <a:srgbClr val="000090"/>
            </a:solidFill>
            <a:miter lim="800000"/>
            <a:headEnd/>
            <a:tailEnd/>
          </a:ln>
        </p:spPr>
      </p:pic>
      <p:sp>
        <p:nvSpPr>
          <p:cNvPr id="9" name="Title 1"/>
          <p:cNvSpPr txBox="1">
            <a:spLocks/>
          </p:cNvSpPr>
          <p:nvPr/>
        </p:nvSpPr>
        <p:spPr bwMode="auto">
          <a:xfrm>
            <a:off x="469900" y="949325"/>
            <a:ext cx="6629400" cy="381000"/>
          </a:xfrm>
          <a:prstGeom prst="rect">
            <a:avLst/>
          </a:prstGeom>
          <a:noFill/>
          <a:ln w="9525">
            <a:noFill/>
            <a:miter lim="800000"/>
            <a:headEnd/>
            <a:tailEnd/>
          </a:ln>
        </p:spPr>
        <p:txBody>
          <a:bodyPr anchor="ctr">
            <a:prstTxWarp prst="textNoShape">
              <a:avLst/>
            </a:prstTxWarp>
          </a:bodyPr>
          <a:lstStyle/>
          <a:p>
            <a:pPr eaLnBrk="0" hangingPunct="0">
              <a:defRPr/>
            </a:pPr>
            <a:r>
              <a:rPr lang="en-US" kern="0" dirty="0" err="1">
                <a:solidFill>
                  <a:srgbClr val="000000"/>
                </a:solidFill>
                <a:latin typeface="+mj-lt"/>
                <a:ea typeface="+mj-ea"/>
                <a:cs typeface="ＭＳ Ｐゴシック" charset="0"/>
              </a:rPr>
              <a:t>Webinar</a:t>
            </a:r>
            <a:r>
              <a:rPr lang="en-US" kern="0" dirty="0">
                <a:solidFill>
                  <a:srgbClr val="000000"/>
                </a:solidFill>
                <a:latin typeface="+mj-lt"/>
                <a:ea typeface="+mj-ea"/>
                <a:cs typeface="ＭＳ Ｐゴシック" charset="0"/>
              </a:rPr>
              <a:t> Format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xfrm>
            <a:off x="0" y="581025"/>
            <a:ext cx="9144000" cy="381000"/>
          </a:xfrm>
        </p:spPr>
        <p:txBody>
          <a:bodyPr/>
          <a:lstStyle/>
          <a:p>
            <a:pPr algn="ctr"/>
            <a:r>
              <a:rPr lang="en-US" sz="3200" smtClean="0">
                <a:solidFill>
                  <a:srgbClr val="66CC00"/>
                </a:solidFill>
              </a:rPr>
              <a:t>Agenda</a:t>
            </a:r>
          </a:p>
        </p:txBody>
      </p:sp>
      <p:sp>
        <p:nvSpPr>
          <p:cNvPr id="35843" name="Content Placeholder 2"/>
          <p:cNvSpPr>
            <a:spLocks noGrp="1"/>
          </p:cNvSpPr>
          <p:nvPr>
            <p:ph idx="1"/>
          </p:nvPr>
        </p:nvSpPr>
        <p:spPr>
          <a:xfrm>
            <a:off x="431800" y="1651000"/>
            <a:ext cx="8394700" cy="4114800"/>
          </a:xfrm>
        </p:spPr>
        <p:txBody>
          <a:bodyPr/>
          <a:lstStyle/>
          <a:p>
            <a:pPr marL="914400" indent="-914400">
              <a:buFontTx/>
              <a:buNone/>
            </a:pPr>
            <a:r>
              <a:rPr lang="en-US" sz="2000" b="1" smtClean="0">
                <a:solidFill>
                  <a:srgbClr val="66CC00"/>
                </a:solidFill>
              </a:rPr>
              <a:t>Part 1</a:t>
            </a:r>
            <a:r>
              <a:rPr lang="en-US" sz="2000" smtClean="0">
                <a:solidFill>
                  <a:srgbClr val="66CC00"/>
                </a:solidFill>
              </a:rPr>
              <a:t>:	</a:t>
            </a:r>
            <a:r>
              <a:rPr lang="en-US" sz="2000" smtClean="0"/>
              <a:t>Feature Speakers: Gail Whitney Flathead Valley Community College, along with Brenda Perea Colorado Community College System, Helene Mancuso Luzerne County Community College</a:t>
            </a:r>
          </a:p>
          <a:p>
            <a:pPr marL="914400" indent="-914400">
              <a:buFontTx/>
              <a:buNone/>
            </a:pPr>
            <a:r>
              <a:rPr lang="en-US" sz="2000" b="1" smtClean="0">
                <a:solidFill>
                  <a:srgbClr val="66CC00"/>
                </a:solidFill>
              </a:rPr>
              <a:t>Topic:  </a:t>
            </a:r>
            <a:r>
              <a:rPr lang="en-US" sz="2000" b="1" smtClean="0"/>
              <a:t>	Online advanced manufacturing curriculum (machining, electronics, industrial maintenance, welding, engineering graphics CAD and 3D, electronic engineering technology)</a:t>
            </a:r>
          </a:p>
          <a:p>
            <a:pPr marL="914400" indent="-914400"/>
            <a:endParaRPr lang="en-US" sz="2000" smtClean="0"/>
          </a:p>
          <a:p>
            <a:pPr marL="914400" indent="-914400">
              <a:buFontTx/>
              <a:buNone/>
            </a:pPr>
            <a:r>
              <a:rPr lang="en-US" sz="2000" b="1" smtClean="0">
                <a:solidFill>
                  <a:srgbClr val="FF6600"/>
                </a:solidFill>
              </a:rPr>
              <a:t>Part 2</a:t>
            </a:r>
            <a:r>
              <a:rPr lang="en-US" sz="2000" smtClean="0">
                <a:solidFill>
                  <a:srgbClr val="FF6600"/>
                </a:solidFill>
              </a:rPr>
              <a:t>:	</a:t>
            </a:r>
            <a:r>
              <a:rPr lang="en-US" sz="2000" smtClean="0"/>
              <a:t>Feature Speakers: Gail Whitney from Flathead Valley Community College, along with Sandra Campbell and Beth Wild from Tulsa Community College</a:t>
            </a:r>
          </a:p>
          <a:p>
            <a:pPr marL="914400" indent="-914400">
              <a:buFontTx/>
              <a:buNone/>
            </a:pPr>
            <a:r>
              <a:rPr lang="en-US" sz="2000" b="1" smtClean="0">
                <a:solidFill>
                  <a:srgbClr val="FF6600"/>
                </a:solidFill>
              </a:rPr>
              <a:t>Topic:	</a:t>
            </a:r>
            <a:r>
              <a:rPr lang="en-US" sz="2000" b="1" smtClean="0">
                <a:solidFill>
                  <a:srgbClr val="000000"/>
                </a:solidFill>
              </a:rPr>
              <a:t>D</a:t>
            </a:r>
            <a:r>
              <a:rPr lang="en-US" sz="2000" b="1" smtClean="0"/>
              <a:t>iscussion around the use of Tooling University v Amatrol v MasterCam as online tools for simulations</a:t>
            </a:r>
          </a:p>
          <a:p>
            <a:pPr marL="914400" indent="-914400"/>
            <a:endParaRPr lang="en-US" sz="2000" smtClean="0"/>
          </a:p>
        </p:txBody>
      </p:sp>
      <p:pic>
        <p:nvPicPr>
          <p:cNvPr id="35844" name="Picture 6"/>
          <p:cNvPicPr>
            <a:picLocks noChangeAspect="1" noChangeArrowheads="1"/>
          </p:cNvPicPr>
          <p:nvPr/>
        </p:nvPicPr>
        <p:blipFill>
          <a:blip r:embed="rId2"/>
          <a:srcRect/>
          <a:stretch>
            <a:fillRect/>
          </a:stretch>
        </p:blipFill>
        <p:spPr bwMode="auto">
          <a:xfrm>
            <a:off x="376238" y="266700"/>
            <a:ext cx="2493962" cy="10080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581025"/>
            <a:ext cx="9144000" cy="381000"/>
          </a:xfrm>
        </p:spPr>
        <p:txBody>
          <a:bodyPr/>
          <a:lstStyle/>
          <a:p>
            <a:pPr algn="ctr"/>
            <a:r>
              <a:rPr lang="en-US" sz="3200" smtClean="0">
                <a:solidFill>
                  <a:srgbClr val="66CC00"/>
                </a:solidFill>
              </a:rPr>
              <a:t>Agenda</a:t>
            </a:r>
          </a:p>
        </p:txBody>
      </p:sp>
      <p:sp>
        <p:nvSpPr>
          <p:cNvPr id="36867" name="Content Placeholder 2"/>
          <p:cNvSpPr>
            <a:spLocks noGrp="1"/>
          </p:cNvSpPr>
          <p:nvPr>
            <p:ph idx="1"/>
          </p:nvPr>
        </p:nvSpPr>
        <p:spPr>
          <a:xfrm>
            <a:off x="457200" y="1257300"/>
            <a:ext cx="8394700" cy="4114800"/>
          </a:xfrm>
        </p:spPr>
        <p:txBody>
          <a:bodyPr/>
          <a:lstStyle/>
          <a:p>
            <a:pPr marL="914400" indent="-914400">
              <a:buFontTx/>
              <a:buNone/>
            </a:pPr>
            <a:r>
              <a:rPr lang="en-US" sz="2000" b="1" smtClean="0">
                <a:solidFill>
                  <a:srgbClr val="66CC00"/>
                </a:solidFill>
              </a:rPr>
              <a:t>Part 3:</a:t>
            </a:r>
            <a:r>
              <a:rPr lang="en-US" sz="2000" smtClean="0">
                <a:solidFill>
                  <a:srgbClr val="66CCFF"/>
                </a:solidFill>
              </a:rPr>
              <a:t> </a:t>
            </a:r>
            <a:r>
              <a:rPr lang="en-US" sz="2000" smtClean="0"/>
              <a:t>	Feature Speakers: Christy Harmon Wichita Area Technical College</a:t>
            </a:r>
          </a:p>
          <a:p>
            <a:pPr marL="914400" indent="-914400">
              <a:buFontTx/>
              <a:buNone/>
            </a:pPr>
            <a:r>
              <a:rPr lang="en-US" sz="2000" b="1" smtClean="0">
                <a:solidFill>
                  <a:srgbClr val="66CC00"/>
                </a:solidFill>
              </a:rPr>
              <a:t>Topic:</a:t>
            </a:r>
            <a:r>
              <a:rPr lang="en-US" sz="2000" b="1" smtClean="0"/>
              <a:t> 	Things we’re looking for: 1. Open blueprint textbook/ curriculum 2. Options and costs structures for online advanced manufacturing curriculum</a:t>
            </a:r>
          </a:p>
          <a:p>
            <a:pPr marL="914400" indent="-914400">
              <a:buFontTx/>
              <a:buNone/>
            </a:pPr>
            <a:r>
              <a:rPr lang="en-US" sz="2000" b="1" smtClean="0"/>
              <a:t>Items to Share: 1. Manufacturing Health, Safety and Quality Courses, 2. Global Professional Studies (in progress- ready by Summer) 3. Our online platform for curriculum delivery</a:t>
            </a:r>
          </a:p>
          <a:p>
            <a:pPr marL="914400" indent="-914400"/>
            <a:endParaRPr lang="en-US" sz="2000" smtClean="0"/>
          </a:p>
          <a:p>
            <a:pPr marL="914400" indent="-914400">
              <a:buFontTx/>
              <a:buNone/>
            </a:pPr>
            <a:r>
              <a:rPr lang="en-US" sz="2000" b="1" smtClean="0">
                <a:solidFill>
                  <a:srgbClr val="FF6600"/>
                </a:solidFill>
              </a:rPr>
              <a:t>Part 4</a:t>
            </a:r>
            <a:r>
              <a:rPr lang="en-US" sz="2000" smtClean="0">
                <a:solidFill>
                  <a:srgbClr val="FF6600"/>
                </a:solidFill>
              </a:rPr>
              <a:t>:</a:t>
            </a:r>
            <a:r>
              <a:rPr lang="en-US" sz="2000" smtClean="0"/>
              <a:t> 	Feature Speakers: Barbara Walden Truckee Meadows Community College, along with Sandra Campbell and Beth Wild from Tulsa Community College</a:t>
            </a:r>
          </a:p>
          <a:p>
            <a:pPr marL="914400" indent="-914400">
              <a:buFontTx/>
              <a:buNone/>
            </a:pPr>
            <a:r>
              <a:rPr lang="en-US" sz="2000" b="1" smtClean="0">
                <a:solidFill>
                  <a:srgbClr val="FF6600"/>
                </a:solidFill>
              </a:rPr>
              <a:t>Topic:</a:t>
            </a:r>
            <a:r>
              <a:rPr lang="en-US" sz="2000" b="1" smtClean="0">
                <a:solidFill>
                  <a:srgbClr val="FFCC00"/>
                </a:solidFill>
              </a:rPr>
              <a:t> </a:t>
            </a:r>
            <a:r>
              <a:rPr lang="en-US" sz="2000" b="1" smtClean="0"/>
              <a:t>	Resources for Accelerated Welding, Production Technician (automation-industrial maintenance) and any programs that blend or include Manufacturing Skill Standards Council (MSSC) certifications - Certified Production Technician, Certified Logistics Technician</a:t>
            </a:r>
          </a:p>
        </p:txBody>
      </p:sp>
      <p:pic>
        <p:nvPicPr>
          <p:cNvPr id="36868" name="Picture 6"/>
          <p:cNvPicPr>
            <a:picLocks noChangeAspect="1" noChangeArrowheads="1"/>
          </p:cNvPicPr>
          <p:nvPr/>
        </p:nvPicPr>
        <p:blipFill>
          <a:blip r:embed="rId2"/>
          <a:srcRect/>
          <a:stretch>
            <a:fillRect/>
          </a:stretch>
        </p:blipFill>
        <p:spPr bwMode="auto">
          <a:xfrm>
            <a:off x="376238" y="266700"/>
            <a:ext cx="2493962" cy="10080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581025"/>
            <a:ext cx="9144000" cy="381000"/>
          </a:xfrm>
        </p:spPr>
        <p:txBody>
          <a:bodyPr/>
          <a:lstStyle/>
          <a:p>
            <a:pPr algn="ctr"/>
            <a:r>
              <a:rPr lang="en-US" sz="3200" smtClean="0">
                <a:solidFill>
                  <a:srgbClr val="66CC00"/>
                </a:solidFill>
              </a:rPr>
              <a:t>Agenda</a:t>
            </a:r>
          </a:p>
        </p:txBody>
      </p:sp>
      <p:sp>
        <p:nvSpPr>
          <p:cNvPr id="37891" name="Content Placeholder 2"/>
          <p:cNvSpPr>
            <a:spLocks noGrp="1"/>
          </p:cNvSpPr>
          <p:nvPr>
            <p:ph idx="1"/>
          </p:nvPr>
        </p:nvSpPr>
        <p:spPr>
          <a:xfrm>
            <a:off x="457200" y="1460500"/>
            <a:ext cx="8394700" cy="4114800"/>
          </a:xfrm>
        </p:spPr>
        <p:txBody>
          <a:bodyPr/>
          <a:lstStyle/>
          <a:p>
            <a:pPr marL="914400" indent="-914400">
              <a:buFontTx/>
              <a:buNone/>
            </a:pPr>
            <a:r>
              <a:rPr lang="en-US" sz="2000" b="1" smtClean="0">
                <a:solidFill>
                  <a:srgbClr val="66CC00"/>
                </a:solidFill>
              </a:rPr>
              <a:t>Part 5</a:t>
            </a:r>
            <a:r>
              <a:rPr lang="en-US" sz="2000" smtClean="0">
                <a:solidFill>
                  <a:srgbClr val="66CC00"/>
                </a:solidFill>
              </a:rPr>
              <a:t>:</a:t>
            </a:r>
            <a:r>
              <a:rPr lang="en-US" sz="2000" smtClean="0"/>
              <a:t> 	Feature Speakers: Sandra Campbell and Beth Wild from Tulsa Community College</a:t>
            </a:r>
          </a:p>
          <a:p>
            <a:pPr marL="914400" indent="-914400">
              <a:buFontTx/>
              <a:buNone/>
            </a:pPr>
            <a:r>
              <a:rPr lang="en-US" sz="2000" b="1" smtClean="0">
                <a:solidFill>
                  <a:srgbClr val="66CC00"/>
                </a:solidFill>
              </a:rPr>
              <a:t>Topic:</a:t>
            </a:r>
            <a:r>
              <a:rPr lang="en-US" sz="2000" b="1" smtClean="0"/>
              <a:t> 	Quality. Quality to be taught in facilities - resources for teaching quality/LEAN. </a:t>
            </a:r>
          </a:p>
          <a:p>
            <a:pPr marL="914400" indent="-914400">
              <a:buFontTx/>
              <a:buNone/>
            </a:pPr>
            <a:r>
              <a:rPr lang="en-US" sz="2000" b="1" smtClean="0">
                <a:solidFill>
                  <a:srgbClr val="66CC00"/>
                </a:solidFill>
              </a:rPr>
              <a:t>Topic:</a:t>
            </a:r>
            <a:r>
              <a:rPr lang="en-US" sz="2000" b="1" smtClean="0"/>
              <a:t> 	Processes related to articulations with other schools so students can transfer stackable certifications to an associates or BA.</a:t>
            </a:r>
          </a:p>
        </p:txBody>
      </p:sp>
      <p:pic>
        <p:nvPicPr>
          <p:cNvPr id="37892" name="Picture 6"/>
          <p:cNvPicPr>
            <a:picLocks noChangeAspect="1" noChangeArrowheads="1"/>
          </p:cNvPicPr>
          <p:nvPr/>
        </p:nvPicPr>
        <p:blipFill>
          <a:blip r:embed="rId2"/>
          <a:srcRect/>
          <a:stretch>
            <a:fillRect/>
          </a:stretch>
        </p:blipFill>
        <p:spPr bwMode="auto">
          <a:xfrm>
            <a:off x="376238" y="266700"/>
            <a:ext cx="2493962" cy="1008063"/>
          </a:xfrm>
          <a:prstGeom prst="rect">
            <a:avLst/>
          </a:prstGeom>
          <a:noFill/>
          <a:ln w="9525">
            <a:noFill/>
            <a:round/>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100" y="1066800"/>
            <a:ext cx="8089900" cy="4114800"/>
          </a:xfrm>
        </p:spPr>
        <p:txBody>
          <a:bodyPr/>
          <a:lstStyle/>
          <a:p>
            <a:pPr marL="0" indent="0">
              <a:buFontTx/>
              <a:buNone/>
              <a:defRPr/>
            </a:pPr>
            <a:r>
              <a:rPr lang="en-US" sz="2000" i="1" dirty="0" smtClean="0"/>
              <a:t>“I am looking for online advanced manufacturing curriculum (machining, electronics, industrial maintenance).” </a:t>
            </a:r>
            <a:endParaRPr lang="en-US" sz="1200" i="1" dirty="0" smtClean="0"/>
          </a:p>
          <a:p>
            <a:pPr marL="0" indent="0">
              <a:buFontTx/>
              <a:buNone/>
              <a:defRPr/>
            </a:pPr>
            <a:r>
              <a:rPr lang="en-US" sz="1600" dirty="0" smtClean="0"/>
              <a:t>Gail L. Whitney, Grant Director-AMAMII, Flathead Valley Community College</a:t>
            </a:r>
          </a:p>
          <a:p>
            <a:pPr marL="0" indent="0">
              <a:buFontTx/>
              <a:buNone/>
              <a:defRPr/>
            </a:pPr>
            <a:endParaRPr lang="en-US" sz="2000" dirty="0" smtClean="0"/>
          </a:p>
          <a:p>
            <a:pPr marL="0" indent="0">
              <a:buFontTx/>
              <a:buNone/>
              <a:defRPr/>
            </a:pPr>
            <a:r>
              <a:rPr lang="en-US" sz="2000" i="1" dirty="0" smtClean="0"/>
              <a:t>“Here at the TAACCCT3/CHAMP consortium (Colorado Helps Advanced Manufacturing Programs) we are looking for online advanced manufacturing curriculum (machining, electro-mechanical, welding, engineering graphics (CAD and 3D).”</a:t>
            </a:r>
            <a:r>
              <a:rPr lang="en-US" sz="2000" dirty="0" smtClean="0"/>
              <a:t> </a:t>
            </a:r>
            <a:endParaRPr lang="en-US" sz="1200" dirty="0" smtClean="0"/>
          </a:p>
          <a:p>
            <a:pPr marL="0" indent="0">
              <a:buFontTx/>
              <a:buNone/>
              <a:defRPr/>
            </a:pPr>
            <a:r>
              <a:rPr lang="en-US" sz="1600" dirty="0" smtClean="0"/>
              <a:t>Brenda </a:t>
            </a:r>
            <a:r>
              <a:rPr lang="en-US" sz="1600" dirty="0" err="1" smtClean="0"/>
              <a:t>Perea</a:t>
            </a:r>
            <a:r>
              <a:rPr lang="en-US" sz="1600" dirty="0" smtClean="0"/>
              <a:t>, TAACCCT3/CHAMP consortium (Colorado Helps Advanced Manufacturing Programs) </a:t>
            </a:r>
            <a:r>
              <a:rPr lang="en-US" sz="1600" dirty="0" smtClean="0">
                <a:hlinkClick r:id="rId2"/>
              </a:rPr>
              <a:t>www.cccs.edu/CHAMP</a:t>
            </a:r>
            <a:endParaRPr lang="en-US" sz="1600" dirty="0" smtClean="0"/>
          </a:p>
          <a:p>
            <a:pPr marL="0" indent="0">
              <a:buFontTx/>
              <a:buNone/>
              <a:defRPr/>
            </a:pPr>
            <a:endParaRPr lang="en-US" sz="2000" dirty="0" smtClean="0"/>
          </a:p>
          <a:p>
            <a:pPr marL="0" indent="0">
              <a:buFontTx/>
              <a:buNone/>
              <a:defRPr/>
            </a:pPr>
            <a:r>
              <a:rPr lang="en-US" sz="2000" i="1" dirty="0" smtClean="0"/>
              <a:t>“We are looking for some basic welding curriculum.”</a:t>
            </a:r>
            <a:r>
              <a:rPr lang="en-US" sz="2000" dirty="0" smtClean="0"/>
              <a:t> </a:t>
            </a:r>
            <a:br>
              <a:rPr lang="en-US" sz="2000" dirty="0" smtClean="0"/>
            </a:br>
            <a:r>
              <a:rPr lang="en-US" sz="1600" dirty="0" smtClean="0"/>
              <a:t>Helene Mancuso , </a:t>
            </a:r>
            <a:r>
              <a:rPr lang="en-US" sz="1600" dirty="0" err="1" smtClean="0"/>
              <a:t>JobTrakPa</a:t>
            </a:r>
            <a:r>
              <a:rPr lang="en-US" sz="1600" dirty="0" smtClean="0"/>
              <a:t> Program Director, Luzerne County Community College</a:t>
            </a:r>
          </a:p>
          <a:p>
            <a:pPr marL="0" indent="0">
              <a:buFontTx/>
              <a:buNone/>
              <a:defRPr/>
            </a:pPr>
            <a:endParaRPr lang="en-US" sz="2000" dirty="0" smtClean="0"/>
          </a:p>
          <a:p>
            <a:pPr>
              <a:defRPr/>
            </a:pPr>
            <a:endParaRPr lang="en-US" sz="2000" dirty="0"/>
          </a:p>
        </p:txBody>
      </p:sp>
      <p:sp>
        <p:nvSpPr>
          <p:cNvPr id="38915" name="Rectangle 4"/>
          <p:cNvSpPr>
            <a:spLocks noChangeArrowheads="1"/>
          </p:cNvSpPr>
          <p:nvPr/>
        </p:nvSpPr>
        <p:spPr bwMode="auto">
          <a:xfrm>
            <a:off x="508000" y="177800"/>
            <a:ext cx="8001000" cy="461963"/>
          </a:xfrm>
          <a:prstGeom prst="rect">
            <a:avLst/>
          </a:prstGeom>
          <a:noFill/>
          <a:ln w="9525">
            <a:noFill/>
            <a:miter lim="800000"/>
            <a:headEnd/>
            <a:tailEnd/>
          </a:ln>
        </p:spPr>
        <p:txBody>
          <a:bodyPr>
            <a:prstTxWarp prst="textNoShape">
              <a:avLst/>
            </a:prstTxWarp>
            <a:spAutoFit/>
          </a:bodyPr>
          <a:lstStyle/>
          <a:p>
            <a:pPr marL="1143000" indent="-1143000"/>
            <a:r>
              <a:rPr lang="en-US">
                <a:solidFill>
                  <a:srgbClr val="66CC00"/>
                </a:solidFill>
              </a:rPr>
              <a:t>Request &amp; Share Advanced Manufacturing Topic #1</a:t>
            </a:r>
          </a:p>
        </p:txBody>
      </p:sp>
    </p:spTree>
  </p:cSld>
  <p:clrMapOvr>
    <a:masterClrMapping/>
  </p:clrMapOvr>
</p:sld>
</file>

<file path=ppt/theme/theme1.xml><?xml version="1.0" encoding="utf-8"?>
<a:theme xmlns:a="http://schemas.openxmlformats.org/drawingml/2006/main" name="Blank Presentation">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99FF"/>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S010290550">
  <a:themeElements>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DDE9B5"/>
        </a:accent1>
        <a:accent2>
          <a:srgbClr val="333399"/>
        </a:accent2>
        <a:accent3>
          <a:srgbClr val="FFFFFF"/>
        </a:accent3>
        <a:accent4>
          <a:srgbClr val="000000"/>
        </a:accent4>
        <a:accent5>
          <a:srgbClr val="EBF2D7"/>
        </a:accent5>
        <a:accent6>
          <a:srgbClr val="2D2D8A"/>
        </a:accent6>
        <a:hlink>
          <a:srgbClr val="339966"/>
        </a:hlink>
        <a:folHlink>
          <a:srgbClr val="33669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D5DEBA"/>
        </a:accent1>
        <a:accent2>
          <a:srgbClr val="F1FFCD"/>
        </a:accent2>
        <a:accent3>
          <a:srgbClr val="FFFFFF"/>
        </a:accent3>
        <a:accent4>
          <a:srgbClr val="000000"/>
        </a:accent4>
        <a:accent5>
          <a:srgbClr val="E7ECD9"/>
        </a:accent5>
        <a:accent6>
          <a:srgbClr val="DAE7BA"/>
        </a:accent6>
        <a:hlink>
          <a:srgbClr val="7B7D37"/>
        </a:hlink>
        <a:folHlink>
          <a:srgbClr val="3A6266"/>
        </a:folHlink>
      </a:clrScheme>
      <a:clrMap bg1="lt1" tx1="dk1" bg2="lt2" tx2="dk2" accent1="accent1" accent2="accent2" accent3="accent3" accent4="accent4" accent5="accent5" accent6="accent6" hlink="hlink" folHlink="folHlink"/>
    </a:extraClrScheme>
    <a:extraClrScheme>
      <a:clrScheme name="Default Design 3">
        <a:dk1>
          <a:srgbClr val="777777"/>
        </a:dk1>
        <a:lt1>
          <a:srgbClr val="333333"/>
        </a:lt1>
        <a:dk2>
          <a:srgbClr val="000066"/>
        </a:dk2>
        <a:lt2>
          <a:srgbClr val="D1D1CB"/>
        </a:lt2>
        <a:accent1>
          <a:srgbClr val="99998D"/>
        </a:accent1>
        <a:accent2>
          <a:srgbClr val="6292C6"/>
        </a:accent2>
        <a:accent3>
          <a:srgbClr val="AAAAB8"/>
        </a:accent3>
        <a:accent4>
          <a:srgbClr val="2A2A2A"/>
        </a:accent4>
        <a:accent5>
          <a:srgbClr val="CACAC5"/>
        </a:accent5>
        <a:accent6>
          <a:srgbClr val="5884B3"/>
        </a:accent6>
        <a:hlink>
          <a:srgbClr val="FEF4AA"/>
        </a:hlink>
        <a:folHlink>
          <a:srgbClr val="F8F8F8"/>
        </a:folHlink>
      </a:clrScheme>
      <a:clrMap bg1="dk2" tx1="lt1" bg2="dk1" tx2="lt2" accent1="accent1" accent2="accent2" accent3="accent3" accent4="accent4" accent5="accent5" accent6="accent6" hlink="hlink" folHlink="folHlink"/>
    </a:extraClrScheme>
    <a:extraClrScheme>
      <a:clrScheme name="Default Design 4">
        <a:dk1>
          <a:srgbClr val="333333"/>
        </a:dk1>
        <a:lt1>
          <a:srgbClr val="FFFFFF"/>
        </a:lt1>
        <a:dk2>
          <a:srgbClr val="D1D1CB"/>
        </a:dk2>
        <a:lt2>
          <a:srgbClr val="777777"/>
        </a:lt2>
        <a:accent1>
          <a:srgbClr val="99998D"/>
        </a:accent1>
        <a:accent2>
          <a:srgbClr val="6292C6"/>
        </a:accent2>
        <a:accent3>
          <a:srgbClr val="FFFFFF"/>
        </a:accent3>
        <a:accent4>
          <a:srgbClr val="2A2A2A"/>
        </a:accent4>
        <a:accent5>
          <a:srgbClr val="CACAC5"/>
        </a:accent5>
        <a:accent6>
          <a:srgbClr val="5884B3"/>
        </a:accent6>
        <a:hlink>
          <a:srgbClr val="FEF4AA"/>
        </a:hlink>
        <a:folHlink>
          <a:srgbClr val="F8F8F8"/>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69696"/>
        </a:lt2>
        <a:accent1>
          <a:srgbClr val="ABCF7F"/>
        </a:accent1>
        <a:accent2>
          <a:srgbClr val="FF9966"/>
        </a:accent2>
        <a:accent3>
          <a:srgbClr val="FFFFFF"/>
        </a:accent3>
        <a:accent4>
          <a:srgbClr val="000000"/>
        </a:accent4>
        <a:accent5>
          <a:srgbClr val="D2E4C0"/>
        </a:accent5>
        <a:accent6>
          <a:srgbClr val="E78A5C"/>
        </a:accent6>
        <a:hlink>
          <a:srgbClr val="EA552C"/>
        </a:hlink>
        <a:folHlink>
          <a:srgbClr val="996600"/>
        </a:folHlink>
      </a:clrScheme>
      <a:clrMap bg1="lt1" tx1="dk1" bg2="lt2" tx2="dk2" accent1="accent1" accent2="accent2" accent3="accent3" accent4="accent4" accent5="accent5" accent6="accent6" hlink="hlink" folHlink="folHlink"/>
    </a:extraClrScheme>
    <a:extraClrScheme>
      <a:clrScheme name="Default Design 7">
        <a:dk1>
          <a:srgbClr val="85CADF"/>
        </a:dk1>
        <a:lt1>
          <a:srgbClr val="DBF0FF"/>
        </a:lt1>
        <a:dk2>
          <a:srgbClr val="CCFFFF"/>
        </a:dk2>
        <a:lt2>
          <a:srgbClr val="003366"/>
        </a:lt2>
        <a:accent1>
          <a:srgbClr val="3F709D"/>
        </a:accent1>
        <a:accent2>
          <a:srgbClr val="00B000"/>
        </a:accent2>
        <a:accent3>
          <a:srgbClr val="EAF6FF"/>
        </a:accent3>
        <a:accent4>
          <a:srgbClr val="71ACBE"/>
        </a:accent4>
        <a:accent5>
          <a:srgbClr val="AFBBCC"/>
        </a:accent5>
        <a:accent6>
          <a:srgbClr val="009F00"/>
        </a:accent6>
        <a:hlink>
          <a:srgbClr val="66CCFF"/>
        </a:hlink>
        <a:folHlink>
          <a:srgbClr val="FFF381"/>
        </a:folHlink>
      </a:clrScheme>
      <a:clrMap bg1="lt1" tx1="dk1" bg2="lt2" tx2="dk2" accent1="accent1" accent2="accent2" accent3="accent3" accent4="accent4" accent5="accent5" accent6="accent6" hlink="hlink" folHlink="folHlink"/>
    </a:extraClrScheme>
    <a:extraClrScheme>
      <a:clrScheme name="Default Design 8">
        <a:dk1>
          <a:srgbClr val="663300"/>
        </a:dk1>
        <a:lt1>
          <a:srgbClr val="D2BA9E"/>
        </a:lt1>
        <a:dk2>
          <a:srgbClr val="DFC08D"/>
        </a:dk2>
        <a:lt2>
          <a:srgbClr val="2D2015"/>
        </a:lt2>
        <a:accent1>
          <a:srgbClr val="C6DF95"/>
        </a:accent1>
        <a:accent2>
          <a:srgbClr val="8F5F2F"/>
        </a:accent2>
        <a:accent3>
          <a:srgbClr val="E5D9CC"/>
        </a:accent3>
        <a:accent4>
          <a:srgbClr val="562A00"/>
        </a:accent4>
        <a:accent5>
          <a:srgbClr val="DFECC8"/>
        </a:accent5>
        <a:accent6>
          <a:srgbClr val="81552A"/>
        </a:accent6>
        <a:hlink>
          <a:srgbClr val="CCB400"/>
        </a:hlink>
        <a:folHlink>
          <a:srgbClr val="5C6E70"/>
        </a:folHlink>
      </a:clrScheme>
      <a:clrMap bg1="lt1" tx1="dk1" bg2="lt2" tx2="dk2" accent1="accent1" accent2="accent2" accent3="accent3" accent4="accent4" accent5="accent5" accent6="accent6" hlink="hlink" folHlink="folHlink"/>
    </a:extraClrScheme>
    <a:extraClrScheme>
      <a:clrScheme name="Default Design 9">
        <a:dk1>
          <a:srgbClr val="969696"/>
        </a:dk1>
        <a:lt1>
          <a:srgbClr val="DEF6F1"/>
        </a:lt1>
        <a:dk2>
          <a:srgbClr val="8BCD33"/>
        </a:dk2>
        <a:lt2>
          <a:srgbClr val="969696"/>
        </a:lt2>
        <a:accent1>
          <a:srgbClr val="E8FFCD"/>
        </a:accent1>
        <a:accent2>
          <a:srgbClr val="8DC6FF"/>
        </a:accent2>
        <a:accent3>
          <a:srgbClr val="ECFAF7"/>
        </a:accent3>
        <a:accent4>
          <a:srgbClr val="7F7F7F"/>
        </a:accent4>
        <a:accent5>
          <a:srgbClr val="F2FFE3"/>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10">
        <a:dk1>
          <a:srgbClr val="336699"/>
        </a:dk1>
        <a:lt1>
          <a:srgbClr val="CCECFF"/>
        </a:lt1>
        <a:dk2>
          <a:srgbClr val="CCFF66"/>
        </a:dk2>
        <a:lt2>
          <a:srgbClr val="336699"/>
        </a:lt2>
        <a:accent1>
          <a:srgbClr val="DFF3FF"/>
        </a:accent1>
        <a:accent2>
          <a:srgbClr val="A6B84A"/>
        </a:accent2>
        <a:accent3>
          <a:srgbClr val="E2F4FF"/>
        </a:accent3>
        <a:accent4>
          <a:srgbClr val="2A5682"/>
        </a:accent4>
        <a:accent5>
          <a:srgbClr val="ECF8FF"/>
        </a:accent5>
        <a:accent6>
          <a:srgbClr val="96A642"/>
        </a:accent6>
        <a:hlink>
          <a:srgbClr val="73B5CF"/>
        </a:hlink>
        <a:folHlink>
          <a:srgbClr val="00808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FFFFD9"/>
        </a:lt1>
        <a:dk2>
          <a:srgbClr val="663300"/>
        </a:dk2>
        <a:lt2>
          <a:srgbClr val="777777"/>
        </a:lt2>
        <a:accent1>
          <a:srgbClr val="F6FDE1"/>
        </a:accent1>
        <a:accent2>
          <a:srgbClr val="BFC39F"/>
        </a:accent2>
        <a:accent3>
          <a:srgbClr val="FFFFE9"/>
        </a:accent3>
        <a:accent4>
          <a:srgbClr val="000000"/>
        </a:accent4>
        <a:accent5>
          <a:srgbClr val="FAFEEE"/>
        </a:accent5>
        <a:accent6>
          <a:srgbClr val="ADB090"/>
        </a:accent6>
        <a:hlink>
          <a:srgbClr val="FE7F52"/>
        </a:hlink>
        <a:folHlink>
          <a:srgbClr val="F83622"/>
        </a:folHlink>
      </a:clrScheme>
      <a:clrMap bg1="lt1" tx1="dk1" bg2="lt2" tx2="dk2" accent1="accent1" accent2="accent2" accent3="accent3" accent4="accent4" accent5="accent5" accent6="accent6" hlink="hlink" folHlink="folHlink"/>
    </a:extraClrScheme>
    <a:extraClrScheme>
      <a:clrScheme name="Default Design 12">
        <a:dk1>
          <a:srgbClr val="969696"/>
        </a:dk1>
        <a:lt1>
          <a:srgbClr val="DADAE6"/>
        </a:lt1>
        <a:dk2>
          <a:srgbClr val="FFFFFF"/>
        </a:dk2>
        <a:lt2>
          <a:srgbClr val="3E3E5C"/>
        </a:lt2>
        <a:accent1>
          <a:srgbClr val="C4CFE6"/>
        </a:accent1>
        <a:accent2>
          <a:srgbClr val="9DE719"/>
        </a:accent2>
        <a:accent3>
          <a:srgbClr val="EAEAF0"/>
        </a:accent3>
        <a:accent4>
          <a:srgbClr val="7F7F7F"/>
        </a:accent4>
        <a:accent5>
          <a:srgbClr val="DEE4F0"/>
        </a:accent5>
        <a:accent6>
          <a:srgbClr val="8ED116"/>
        </a:accent6>
        <a:hlink>
          <a:srgbClr val="0066CC"/>
        </a:hlink>
        <a:folHlink>
          <a:srgbClr val="FAFFF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48991</TotalTime>
  <Words>2239</Words>
  <Application>Microsoft Macintosh PowerPoint</Application>
  <PresentationFormat>On-screen Show (4:3)</PresentationFormat>
  <Paragraphs>276</Paragraphs>
  <Slides>28</Slides>
  <Notes>7</Notes>
  <HiddenSlides>0</HiddenSlides>
  <MMClips>0</MMClips>
  <ScaleCrop>false</ScaleCrop>
  <HeadingPairs>
    <vt:vector size="4" baseType="variant">
      <vt:variant>
        <vt:lpstr>Design Template</vt:lpstr>
      </vt:variant>
      <vt:variant>
        <vt:i4>2</vt:i4>
      </vt:variant>
      <vt:variant>
        <vt:lpstr>Slide Titles</vt:lpstr>
      </vt:variant>
      <vt:variant>
        <vt:i4>28</vt:i4>
      </vt:variant>
    </vt:vector>
  </HeadingPairs>
  <TitlesOfParts>
    <vt:vector size="30" baseType="lpstr">
      <vt:lpstr>Blank Presentation</vt:lpstr>
      <vt:lpstr>TS010290550</vt:lpstr>
      <vt:lpstr>Slide 1</vt:lpstr>
      <vt:lpstr>Speakers</vt:lpstr>
      <vt:lpstr>Underlying idea behind this webinar</vt:lpstr>
      <vt:lpstr>TAACCCT grantees are developing curricula in shared fields of study including: </vt:lpstr>
      <vt:lpstr>  Feature grantee requests and sharing.  Invite other grantees participating in the webinar to respond with suggestions, recommendations or expressions of interest.   This webinar is more of a dialogue than a presentation.  </vt:lpstr>
      <vt:lpstr>Agenda</vt:lpstr>
      <vt:lpstr>Agenda</vt:lpstr>
      <vt:lpstr>Agenda</vt:lpstr>
      <vt:lpstr>Slide 9</vt:lpstr>
      <vt:lpstr>Slide 10</vt:lpstr>
      <vt:lpstr>The Team</vt:lpstr>
      <vt:lpstr>Certificate Development</vt:lpstr>
      <vt:lpstr>In support of the Statement of Work </vt:lpstr>
      <vt:lpstr>Degrees/Certificates and Course Development Timelines </vt:lpstr>
      <vt:lpstr>June 2014 127 Master Courses</vt:lpstr>
      <vt:lpstr>October 2014 63 Master Courses</vt:lpstr>
      <vt:lpstr>December 2014 24 Master Courses</vt:lpstr>
      <vt:lpstr>Seeking Course Material and Resources</vt:lpstr>
      <vt:lpstr>Slide 19</vt:lpstr>
      <vt:lpstr>Creative Commons Attribution</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Paul Stacey</cp:lastModifiedBy>
  <cp:revision>1438</cp:revision>
  <cp:lastPrinted>2010-11-30T19:47:25Z</cp:lastPrinted>
  <dcterms:created xsi:type="dcterms:W3CDTF">2014-03-17T23:27:40Z</dcterms:created>
  <dcterms:modified xsi:type="dcterms:W3CDTF">2014-03-17T23:29:20Z</dcterms:modified>
</cp:coreProperties>
</file>