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13" r:id="rId1"/>
  </p:sldMasterIdLst>
  <p:notesMasterIdLst>
    <p:notesMasterId r:id="rId66"/>
  </p:notesMasterIdLst>
  <p:sldIdLst>
    <p:sldId id="276" r:id="rId2"/>
    <p:sldId id="281" r:id="rId3"/>
    <p:sldId id="329" r:id="rId4"/>
    <p:sldId id="330" r:id="rId5"/>
    <p:sldId id="331" r:id="rId6"/>
    <p:sldId id="332" r:id="rId7"/>
    <p:sldId id="334" r:id="rId8"/>
    <p:sldId id="282" r:id="rId9"/>
    <p:sldId id="283" r:id="rId10"/>
    <p:sldId id="284" r:id="rId11"/>
    <p:sldId id="285" r:id="rId12"/>
    <p:sldId id="286" r:id="rId13"/>
    <p:sldId id="309" r:id="rId14"/>
    <p:sldId id="310" r:id="rId15"/>
    <p:sldId id="326" r:id="rId16"/>
    <p:sldId id="287" r:id="rId17"/>
    <p:sldId id="327" r:id="rId18"/>
    <p:sldId id="328" r:id="rId19"/>
    <p:sldId id="311" r:id="rId20"/>
    <p:sldId id="289" r:id="rId21"/>
    <p:sldId id="290" r:id="rId22"/>
    <p:sldId id="291" r:id="rId23"/>
    <p:sldId id="292" r:id="rId24"/>
    <p:sldId id="293" r:id="rId25"/>
    <p:sldId id="294" r:id="rId26"/>
    <p:sldId id="295" r:id="rId27"/>
    <p:sldId id="296" r:id="rId28"/>
    <p:sldId id="301" r:id="rId29"/>
    <p:sldId id="313" r:id="rId30"/>
    <p:sldId id="314" r:id="rId31"/>
    <p:sldId id="297" r:id="rId32"/>
    <p:sldId id="335" r:id="rId33"/>
    <p:sldId id="343" r:id="rId34"/>
    <p:sldId id="344" r:id="rId35"/>
    <p:sldId id="345" r:id="rId36"/>
    <p:sldId id="341" r:id="rId37"/>
    <p:sldId id="362" r:id="rId38"/>
    <p:sldId id="342" r:id="rId39"/>
    <p:sldId id="352" r:id="rId40"/>
    <p:sldId id="346" r:id="rId41"/>
    <p:sldId id="347" r:id="rId42"/>
    <p:sldId id="348" r:id="rId43"/>
    <p:sldId id="349" r:id="rId44"/>
    <p:sldId id="350" r:id="rId45"/>
    <p:sldId id="351" r:id="rId46"/>
    <p:sldId id="353" r:id="rId47"/>
    <p:sldId id="354" r:id="rId48"/>
    <p:sldId id="360" r:id="rId49"/>
    <p:sldId id="358" r:id="rId50"/>
    <p:sldId id="356" r:id="rId51"/>
    <p:sldId id="357" r:id="rId52"/>
    <p:sldId id="336" r:id="rId53"/>
    <p:sldId id="337" r:id="rId54"/>
    <p:sldId id="338" r:id="rId55"/>
    <p:sldId id="339" r:id="rId56"/>
    <p:sldId id="340" r:id="rId57"/>
    <p:sldId id="361" r:id="rId58"/>
    <p:sldId id="325" r:id="rId59"/>
    <p:sldId id="320" r:id="rId60"/>
    <p:sldId id="321" r:id="rId61"/>
    <p:sldId id="322" r:id="rId62"/>
    <p:sldId id="323" r:id="rId63"/>
    <p:sldId id="324" r:id="rId64"/>
    <p:sldId id="308" r:id="rId6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45 Helvetica Light" charset="0"/>
        <a:ea typeface="ＭＳ Ｐゴシック" charset="0"/>
        <a:cs typeface="Geneva" charset="0"/>
      </a:defRPr>
    </a:lvl1pPr>
    <a:lvl2pPr marL="457200" algn="l" rtl="0" eaLnBrk="0" fontAlgn="base" hangingPunct="0">
      <a:spcBef>
        <a:spcPct val="0"/>
      </a:spcBef>
      <a:spcAft>
        <a:spcPct val="0"/>
      </a:spcAft>
      <a:defRPr sz="2400" kern="1200">
        <a:solidFill>
          <a:schemeClr val="tx1"/>
        </a:solidFill>
        <a:latin typeface="45 Helvetica Light" charset="0"/>
        <a:ea typeface="ＭＳ Ｐゴシック" charset="0"/>
        <a:cs typeface="Geneva" charset="0"/>
      </a:defRPr>
    </a:lvl2pPr>
    <a:lvl3pPr marL="914400" algn="l" rtl="0" eaLnBrk="0" fontAlgn="base" hangingPunct="0">
      <a:spcBef>
        <a:spcPct val="0"/>
      </a:spcBef>
      <a:spcAft>
        <a:spcPct val="0"/>
      </a:spcAft>
      <a:defRPr sz="2400" kern="1200">
        <a:solidFill>
          <a:schemeClr val="tx1"/>
        </a:solidFill>
        <a:latin typeface="45 Helvetica Light" charset="0"/>
        <a:ea typeface="ＭＳ Ｐゴシック" charset="0"/>
        <a:cs typeface="Geneva" charset="0"/>
      </a:defRPr>
    </a:lvl3pPr>
    <a:lvl4pPr marL="1371600" algn="l" rtl="0" eaLnBrk="0" fontAlgn="base" hangingPunct="0">
      <a:spcBef>
        <a:spcPct val="0"/>
      </a:spcBef>
      <a:spcAft>
        <a:spcPct val="0"/>
      </a:spcAft>
      <a:defRPr sz="2400" kern="1200">
        <a:solidFill>
          <a:schemeClr val="tx1"/>
        </a:solidFill>
        <a:latin typeface="45 Helvetica Light" charset="0"/>
        <a:ea typeface="ＭＳ Ｐゴシック" charset="0"/>
        <a:cs typeface="Geneva" charset="0"/>
      </a:defRPr>
    </a:lvl4pPr>
    <a:lvl5pPr marL="1828800" algn="l" rtl="0" eaLnBrk="0" fontAlgn="base" hangingPunct="0">
      <a:spcBef>
        <a:spcPct val="0"/>
      </a:spcBef>
      <a:spcAft>
        <a:spcPct val="0"/>
      </a:spcAft>
      <a:defRPr sz="2400" kern="1200">
        <a:solidFill>
          <a:schemeClr val="tx1"/>
        </a:solidFill>
        <a:latin typeface="45 Helvetica Light" charset="0"/>
        <a:ea typeface="ＭＳ Ｐゴシック" charset="0"/>
        <a:cs typeface="Geneva" charset="0"/>
      </a:defRPr>
    </a:lvl5pPr>
    <a:lvl6pPr marL="2286000" algn="l" defTabSz="457200" rtl="0" eaLnBrk="1" latinLnBrk="0" hangingPunct="1">
      <a:defRPr sz="2400" kern="1200">
        <a:solidFill>
          <a:schemeClr val="tx1"/>
        </a:solidFill>
        <a:latin typeface="45 Helvetica Light" charset="0"/>
        <a:ea typeface="ＭＳ Ｐゴシック" charset="0"/>
        <a:cs typeface="Geneva" charset="0"/>
      </a:defRPr>
    </a:lvl6pPr>
    <a:lvl7pPr marL="2743200" algn="l" defTabSz="457200" rtl="0" eaLnBrk="1" latinLnBrk="0" hangingPunct="1">
      <a:defRPr sz="2400" kern="1200">
        <a:solidFill>
          <a:schemeClr val="tx1"/>
        </a:solidFill>
        <a:latin typeface="45 Helvetica Light" charset="0"/>
        <a:ea typeface="ＭＳ Ｐゴシック" charset="0"/>
        <a:cs typeface="Geneva" charset="0"/>
      </a:defRPr>
    </a:lvl7pPr>
    <a:lvl8pPr marL="3200400" algn="l" defTabSz="457200" rtl="0" eaLnBrk="1" latinLnBrk="0" hangingPunct="1">
      <a:defRPr sz="2400" kern="1200">
        <a:solidFill>
          <a:schemeClr val="tx1"/>
        </a:solidFill>
        <a:latin typeface="45 Helvetica Light" charset="0"/>
        <a:ea typeface="ＭＳ Ｐゴシック" charset="0"/>
        <a:cs typeface="Geneva" charset="0"/>
      </a:defRPr>
    </a:lvl8pPr>
    <a:lvl9pPr marL="3657600" algn="l" defTabSz="457200" rtl="0" eaLnBrk="1" latinLnBrk="0" hangingPunct="1">
      <a:defRPr sz="2400" kern="1200">
        <a:solidFill>
          <a:schemeClr val="tx1"/>
        </a:solidFill>
        <a:latin typeface="45 Helvetica Light" charset="0"/>
        <a:ea typeface="ＭＳ Ｐゴシック" charset="0"/>
        <a:cs typeface="Genev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84137"/>
    <a:srgbClr val="99183D"/>
    <a:srgbClr val="9A06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480" y="-72"/>
      </p:cViewPr>
      <p:guideLst>
        <p:guide orient="horz" pos="412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nbier:Documents:Dropbox:OLI:course_support:data_analysis_standard:output:psych_1.0_al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nbier:Documents:Dropbox:OLI:course_support:data_analysis_standard:output:psych_1.0_all.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layout/>
      <c:overlay val="0"/>
    </c:title>
    <c:autoTitleDeleted val="0"/>
    <c:plotArea>
      <c:layout/>
      <c:barChart>
        <c:barDir val="col"/>
        <c:grouping val="clustered"/>
        <c:varyColors val="0"/>
        <c:ser>
          <c:idx val="0"/>
          <c:order val="0"/>
          <c:tx>
            <c:strRef>
              <c:f>Sheet1!$B$1</c:f>
              <c:strCache>
                <c:ptCount val="1"/>
                <c:pt idx="0">
                  <c:v>Percent Correct</c:v>
                </c:pt>
              </c:strCache>
            </c:strRef>
          </c:tx>
          <c:spPr>
            <a:solidFill>
              <a:srgbClr val="9A0624"/>
            </a:solidFill>
          </c:spPr>
          <c:invertIfNegative val="0"/>
          <c:cat>
            <c:strRef>
              <c:f>Sheet1!$A$2:$A$4</c:f>
              <c:strCache>
                <c:ptCount val="3"/>
                <c:pt idx="0">
                  <c:v>Story</c:v>
                </c:pt>
                <c:pt idx="1">
                  <c:v>Word</c:v>
                </c:pt>
                <c:pt idx="2">
                  <c:v>Equation</c:v>
                </c:pt>
              </c:strCache>
            </c:strRef>
          </c:cat>
          <c:val>
            <c:numRef>
              <c:f>Sheet1!$B$2:$B$4</c:f>
              <c:numCache>
                <c:formatCode>0%</c:formatCode>
                <c:ptCount val="3"/>
                <c:pt idx="0">
                  <c:v>0.7</c:v>
                </c:pt>
                <c:pt idx="1">
                  <c:v>0.61</c:v>
                </c:pt>
                <c:pt idx="2">
                  <c:v>0.42</c:v>
                </c:pt>
              </c:numCache>
            </c:numRef>
          </c:val>
        </c:ser>
        <c:dLbls>
          <c:showLegendKey val="0"/>
          <c:showVal val="1"/>
          <c:showCatName val="0"/>
          <c:showSerName val="0"/>
          <c:showPercent val="0"/>
          <c:showBubbleSize val="0"/>
        </c:dLbls>
        <c:gapWidth val="150"/>
        <c:axId val="2127823576"/>
        <c:axId val="2127826552"/>
      </c:barChart>
      <c:catAx>
        <c:axId val="2127823576"/>
        <c:scaling>
          <c:orientation val="minMax"/>
        </c:scaling>
        <c:delete val="0"/>
        <c:axPos val="b"/>
        <c:majorTickMark val="out"/>
        <c:minorTickMark val="none"/>
        <c:tickLblPos val="nextTo"/>
        <c:crossAx val="2127826552"/>
        <c:crosses val="autoZero"/>
        <c:auto val="1"/>
        <c:lblAlgn val="ctr"/>
        <c:lblOffset val="100"/>
        <c:noMultiLvlLbl val="0"/>
      </c:catAx>
      <c:valAx>
        <c:axId val="2127826552"/>
        <c:scaling>
          <c:orientation val="minMax"/>
        </c:scaling>
        <c:delete val="0"/>
        <c:axPos val="l"/>
        <c:majorGridlines/>
        <c:numFmt formatCode="0%" sourceLinked="1"/>
        <c:majorTickMark val="out"/>
        <c:minorTickMark val="none"/>
        <c:tickLblPos val="nextTo"/>
        <c:crossAx val="21278235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layout/>
      <c:overlay val="0"/>
    </c:title>
    <c:autoTitleDeleted val="0"/>
    <c:plotArea>
      <c:layout/>
      <c:barChart>
        <c:barDir val="col"/>
        <c:grouping val="clustered"/>
        <c:varyColors val="0"/>
        <c:ser>
          <c:idx val="0"/>
          <c:order val="0"/>
          <c:tx>
            <c:strRef>
              <c:f>Sheet1!$B$1</c:f>
              <c:strCache>
                <c:ptCount val="1"/>
                <c:pt idx="0">
                  <c:v>% Correctly Ranking Problem Difficulty</c:v>
                </c:pt>
              </c:strCache>
            </c:strRef>
          </c:tx>
          <c:spPr>
            <a:solidFill>
              <a:srgbClr val="9A0624"/>
            </a:solidFill>
          </c:spPr>
          <c:invertIfNegative val="0"/>
          <c:cat>
            <c:strRef>
              <c:f>Sheet1!$A$2:$A$4</c:f>
              <c:strCache>
                <c:ptCount val="3"/>
                <c:pt idx="0">
                  <c:v>Elementary Teachers</c:v>
                </c:pt>
                <c:pt idx="1">
                  <c:v>Middle School Teachers</c:v>
                </c:pt>
                <c:pt idx="2">
                  <c:v>High School Teachers</c:v>
                </c:pt>
              </c:strCache>
            </c:strRef>
          </c:cat>
          <c:val>
            <c:numRef>
              <c:f>Sheet1!$B$2:$B$4</c:f>
              <c:numCache>
                <c:formatCode>0%</c:formatCode>
                <c:ptCount val="3"/>
                <c:pt idx="0">
                  <c:v>0.45</c:v>
                </c:pt>
                <c:pt idx="1">
                  <c:v>0.25</c:v>
                </c:pt>
                <c:pt idx="2">
                  <c:v>0.06</c:v>
                </c:pt>
              </c:numCache>
            </c:numRef>
          </c:val>
        </c:ser>
        <c:dLbls>
          <c:showLegendKey val="0"/>
          <c:showVal val="0"/>
          <c:showCatName val="0"/>
          <c:showSerName val="0"/>
          <c:showPercent val="0"/>
          <c:showBubbleSize val="0"/>
        </c:dLbls>
        <c:gapWidth val="150"/>
        <c:axId val="2127924520"/>
        <c:axId val="2127927528"/>
      </c:barChart>
      <c:catAx>
        <c:axId val="2127924520"/>
        <c:scaling>
          <c:orientation val="minMax"/>
        </c:scaling>
        <c:delete val="0"/>
        <c:axPos val="b"/>
        <c:majorTickMark val="out"/>
        <c:minorTickMark val="none"/>
        <c:tickLblPos val="nextTo"/>
        <c:crossAx val="2127927528"/>
        <c:crosses val="autoZero"/>
        <c:auto val="1"/>
        <c:lblAlgn val="ctr"/>
        <c:lblOffset val="100"/>
        <c:noMultiLvlLbl val="0"/>
      </c:catAx>
      <c:valAx>
        <c:axId val="2127927528"/>
        <c:scaling>
          <c:orientation val="minMax"/>
          <c:max val="1.0"/>
        </c:scaling>
        <c:delete val="0"/>
        <c:axPos val="l"/>
        <c:majorGridlines/>
        <c:numFmt formatCode="0%" sourceLinked="1"/>
        <c:majorTickMark val="out"/>
        <c:minorTickMark val="none"/>
        <c:tickLblPos val="nextTo"/>
        <c:crossAx val="2127924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Activites 1st Try Correct</c:v>
          </c:tx>
          <c:spPr>
            <a:ln>
              <a:solidFill>
                <a:schemeClr val="accent2">
                  <a:lumMod val="40000"/>
                  <a:lumOff val="60000"/>
                </a:schemeClr>
              </a:solidFill>
            </a:ln>
          </c:spPr>
          <c:marker>
            <c:symbol val="none"/>
          </c:marker>
          <c:cat>
            <c:strRef>
              <c:f>by_LO!$A$2:$A$55</c:f>
              <c:strCache>
                <c:ptCount val="54"/>
                <c:pt idx="0">
                  <c:v>apply_concepts_sensory_psychophysics</c:v>
                </c:pt>
                <c:pt idx="1">
                  <c:v>apply_habituation_technique</c:v>
                </c:pt>
                <c:pt idx="2">
                  <c:v>apply_sensation_perception</c:v>
                </c:pt>
                <c:pt idx="3">
                  <c:v>associate_piaget_with_phenomena</c:v>
                </c:pt>
                <c:pt idx="4">
                  <c:v>compare_brain_approaches_methods</c:v>
                </c:pt>
                <c:pt idx="5">
                  <c:v>define_temperament</c:v>
                </c:pt>
                <c:pt idx="6">
                  <c:v>demonstrate_physiology_function_neuron</c:v>
                </c:pt>
                <c:pt idx="7">
                  <c:v>describe_changes_adolescence</c:v>
                </c:pt>
                <c:pt idx="8">
                  <c:v>describe_change_assimilation_accommodation</c:v>
                </c:pt>
                <c:pt idx="9">
                  <c:v>describe_endocrine_system_functions</c:v>
                </c:pt>
                <c:pt idx="10">
                  <c:v>describe_gate_control_pain</c:v>
                </c:pt>
                <c:pt idx="11">
                  <c:v>describe_process_neurons_communicate</c:v>
                </c:pt>
                <c:pt idx="12">
                  <c:v>differentiate_nervous_system_functions</c:v>
                </c:pt>
                <c:pt idx="13">
                  <c:v>distinguish_among_experiment_types</c:v>
                </c:pt>
                <c:pt idx="14">
                  <c:v>distinguish_brain_method_usage</c:v>
                </c:pt>
                <c:pt idx="15">
                  <c:v>distinguish_conductive_sensorineural_hearing</c:v>
                </c:pt>
                <c:pt idx="16">
                  <c:v>distinguish_frequency_place_hearing</c:v>
                </c:pt>
                <c:pt idx="17">
                  <c:v>ear_structures_auditory_pathway</c:v>
                </c:pt>
                <c:pt idx="18">
                  <c:v>evaluate_kublerross_dying_stages</c:v>
                </c:pt>
                <c:pt idx="19">
                  <c:v>explain_attachment</c:v>
                </c:pt>
                <c:pt idx="20">
                  <c:v>explain_color_vision</c:v>
                </c:pt>
                <c:pt idx="21">
                  <c:v>explain_dementia_prominent_forms</c:v>
                </c:pt>
                <c:pt idx="22">
                  <c:v>explain_neurotransmission</c:v>
                </c:pt>
                <c:pt idx="23">
                  <c:v>explain_perceptual_constancy_perception</c:v>
                </c:pt>
                <c:pt idx="24">
                  <c:v>explain_perceptual_illusions_perception</c:v>
                </c:pt>
                <c:pt idx="25">
                  <c:v>explain_selective_attention_perception</c:v>
                </c:pt>
                <c:pt idx="26">
                  <c:v>explain_self_concept</c:v>
                </c:pt>
                <c:pt idx="27">
                  <c:v>explain_sensory_interaction_examples</c:v>
                </c:pt>
                <c:pt idx="28">
                  <c:v>explain_transduction</c:v>
                </c:pt>
                <c:pt idx="29">
                  <c:v>explain_wavelength_visual_spectrum</c:v>
                </c:pt>
                <c:pt idx="30">
                  <c:v>identify_behaviors_adolescence</c:v>
                </c:pt>
                <c:pt idx="31">
                  <c:v>identify_brain_changes_adolescence</c:v>
                </c:pt>
                <c:pt idx="32">
                  <c:v>identify_characteristics_of_stages</c:v>
                </c:pt>
                <c:pt idx="33">
                  <c:v>identify_cognitive_changes_adolescence</c:v>
                </c:pt>
                <c:pt idx="34">
                  <c:v>identify_cues_depth_perception</c:v>
                </c:pt>
                <c:pt idx="35">
                  <c:v>identify_cues_perception_of_motion</c:v>
                </c:pt>
                <c:pt idx="36">
                  <c:v>identify_features_of_vygotsky</c:v>
                </c:pt>
                <c:pt idx="37">
                  <c:v>identify_infant_reflexes</c:v>
                </c:pt>
                <c:pt idx="38">
                  <c:v>identify_longitudinal_and_cross_sectional</c:v>
                </c:pt>
                <c:pt idx="39">
                  <c:v>identify_obstacles_to_development</c:v>
                </c:pt>
                <c:pt idx="40">
                  <c:v>identify_reasoning_fallacies</c:v>
                </c:pt>
                <c:pt idx="41">
                  <c:v>identify_structures_neural_pathway</c:v>
                </c:pt>
                <c:pt idx="42">
                  <c:v>identify_understand_eye_structures</c:v>
                </c:pt>
                <c:pt idx="43">
                  <c:v>list_gestalt_principles</c:v>
                </c:pt>
                <c:pt idx="44">
                  <c:v>list_parenting_styles</c:v>
                </c:pt>
                <c:pt idx="45">
                  <c:v>neuroplasticity_neurogenesis_brain_lateralization</c:v>
                </c:pt>
                <c:pt idx="46">
                  <c:v>physical_psychological_changes_adulthood</c:v>
                </c:pt>
                <c:pt idx="47">
                  <c:v>social_changes_adulthood</c:v>
                </c:pt>
                <c:pt idx="48">
                  <c:v>stimulus_hearing_loudness_factors</c:v>
                </c:pt>
                <c:pt idx="49">
                  <c:v>structures_functions_cerebral_cortex</c:v>
                </c:pt>
                <c:pt idx="50">
                  <c:v>structures_functions_limbic_system</c:v>
                </c:pt>
                <c:pt idx="51">
                  <c:v>structures_functions_old_brain</c:v>
                </c:pt>
                <c:pt idx="52">
                  <c:v>summarize_transduction_senses</c:v>
                </c:pt>
                <c:pt idx="53">
                  <c:v>use_marcias_theory</c:v>
                </c:pt>
              </c:strCache>
            </c:strRef>
          </c:cat>
          <c:val>
            <c:numRef>
              <c:f>by_LO!$F$2:$F$55</c:f>
              <c:numCache>
                <c:formatCode>General</c:formatCode>
                <c:ptCount val="54"/>
                <c:pt idx="0">
                  <c:v>0.316667</c:v>
                </c:pt>
                <c:pt idx="1">
                  <c:v>0.66</c:v>
                </c:pt>
                <c:pt idx="2">
                  <c:v>0.730625</c:v>
                </c:pt>
                <c:pt idx="3">
                  <c:v>0.738519</c:v>
                </c:pt>
                <c:pt idx="4">
                  <c:v>0.617037</c:v>
                </c:pt>
                <c:pt idx="5">
                  <c:v>0.59</c:v>
                </c:pt>
                <c:pt idx="6">
                  <c:v>0.728462</c:v>
                </c:pt>
                <c:pt idx="7">
                  <c:v>0.816923</c:v>
                </c:pt>
                <c:pt idx="8">
                  <c:v>0.705455</c:v>
                </c:pt>
                <c:pt idx="9">
                  <c:v>0.668</c:v>
                </c:pt>
                <c:pt idx="10">
                  <c:v>0.685</c:v>
                </c:pt>
                <c:pt idx="11">
                  <c:v>0.606667</c:v>
                </c:pt>
                <c:pt idx="12">
                  <c:v>0.653704</c:v>
                </c:pt>
                <c:pt idx="13">
                  <c:v>0.52</c:v>
                </c:pt>
                <c:pt idx="14">
                  <c:v>0.617619</c:v>
                </c:pt>
                <c:pt idx="15">
                  <c:v>0.49</c:v>
                </c:pt>
                <c:pt idx="16">
                  <c:v>0.51</c:v>
                </c:pt>
                <c:pt idx="17">
                  <c:v>0.692105</c:v>
                </c:pt>
                <c:pt idx="18">
                  <c:v>0.886</c:v>
                </c:pt>
                <c:pt idx="19">
                  <c:v>0.6025</c:v>
                </c:pt>
                <c:pt idx="20">
                  <c:v>0.756</c:v>
                </c:pt>
                <c:pt idx="21">
                  <c:v>0.596667</c:v>
                </c:pt>
                <c:pt idx="22">
                  <c:v>0.7375</c:v>
                </c:pt>
                <c:pt idx="23">
                  <c:v>0.735714</c:v>
                </c:pt>
                <c:pt idx="24">
                  <c:v>0.511176</c:v>
                </c:pt>
                <c:pt idx="25">
                  <c:v>0.631667</c:v>
                </c:pt>
                <c:pt idx="26">
                  <c:v>0.682857</c:v>
                </c:pt>
                <c:pt idx="27">
                  <c:v>0.72</c:v>
                </c:pt>
                <c:pt idx="28">
                  <c:v>0.838929</c:v>
                </c:pt>
                <c:pt idx="29">
                  <c:v>0.715</c:v>
                </c:pt>
                <c:pt idx="30">
                  <c:v>0.818333</c:v>
                </c:pt>
                <c:pt idx="31">
                  <c:v>0.736</c:v>
                </c:pt>
                <c:pt idx="32">
                  <c:v>0.795556</c:v>
                </c:pt>
                <c:pt idx="33">
                  <c:v>0.626667</c:v>
                </c:pt>
                <c:pt idx="34">
                  <c:v>0.567</c:v>
                </c:pt>
                <c:pt idx="35">
                  <c:v>1.0</c:v>
                </c:pt>
                <c:pt idx="36">
                  <c:v>0.69</c:v>
                </c:pt>
                <c:pt idx="37">
                  <c:v>0.688462</c:v>
                </c:pt>
                <c:pt idx="38">
                  <c:v>0.8325</c:v>
                </c:pt>
                <c:pt idx="39">
                  <c:v>0.626429</c:v>
                </c:pt>
                <c:pt idx="40">
                  <c:v>0.481667</c:v>
                </c:pt>
                <c:pt idx="41">
                  <c:v>0.695556</c:v>
                </c:pt>
                <c:pt idx="42">
                  <c:v>0.690909</c:v>
                </c:pt>
                <c:pt idx="43">
                  <c:v>0.634</c:v>
                </c:pt>
                <c:pt idx="44">
                  <c:v>0.79875</c:v>
                </c:pt>
                <c:pt idx="45">
                  <c:v>0.571429</c:v>
                </c:pt>
                <c:pt idx="46">
                  <c:v>0.701905</c:v>
                </c:pt>
                <c:pt idx="47">
                  <c:v>0.702143</c:v>
                </c:pt>
                <c:pt idx="48">
                  <c:v>0.69</c:v>
                </c:pt>
                <c:pt idx="49">
                  <c:v>0.704286</c:v>
                </c:pt>
                <c:pt idx="50">
                  <c:v>0.8</c:v>
                </c:pt>
                <c:pt idx="51">
                  <c:v>0.7175</c:v>
                </c:pt>
                <c:pt idx="52">
                  <c:v>0.842</c:v>
                </c:pt>
                <c:pt idx="53">
                  <c:v>0.731667</c:v>
                </c:pt>
              </c:numCache>
            </c:numRef>
          </c:val>
          <c:smooth val="0"/>
        </c:ser>
        <c:ser>
          <c:idx val="1"/>
          <c:order val="1"/>
          <c:tx>
            <c:v>Activities Eventually Correct</c:v>
          </c:tx>
          <c:spPr>
            <a:ln>
              <a:solidFill>
                <a:schemeClr val="accent2">
                  <a:lumMod val="75000"/>
                </a:schemeClr>
              </a:solidFill>
            </a:ln>
          </c:spPr>
          <c:marker>
            <c:symbol val="none"/>
          </c:marker>
          <c:cat>
            <c:strRef>
              <c:f>by_LO!$A$2:$A$55</c:f>
              <c:strCache>
                <c:ptCount val="54"/>
                <c:pt idx="0">
                  <c:v>apply_concepts_sensory_psychophysics</c:v>
                </c:pt>
                <c:pt idx="1">
                  <c:v>apply_habituation_technique</c:v>
                </c:pt>
                <c:pt idx="2">
                  <c:v>apply_sensation_perception</c:v>
                </c:pt>
                <c:pt idx="3">
                  <c:v>associate_piaget_with_phenomena</c:v>
                </c:pt>
                <c:pt idx="4">
                  <c:v>compare_brain_approaches_methods</c:v>
                </c:pt>
                <c:pt idx="5">
                  <c:v>define_temperament</c:v>
                </c:pt>
                <c:pt idx="6">
                  <c:v>demonstrate_physiology_function_neuron</c:v>
                </c:pt>
                <c:pt idx="7">
                  <c:v>describe_changes_adolescence</c:v>
                </c:pt>
                <c:pt idx="8">
                  <c:v>describe_change_assimilation_accommodation</c:v>
                </c:pt>
                <c:pt idx="9">
                  <c:v>describe_endocrine_system_functions</c:v>
                </c:pt>
                <c:pt idx="10">
                  <c:v>describe_gate_control_pain</c:v>
                </c:pt>
                <c:pt idx="11">
                  <c:v>describe_process_neurons_communicate</c:v>
                </c:pt>
                <c:pt idx="12">
                  <c:v>differentiate_nervous_system_functions</c:v>
                </c:pt>
                <c:pt idx="13">
                  <c:v>distinguish_among_experiment_types</c:v>
                </c:pt>
                <c:pt idx="14">
                  <c:v>distinguish_brain_method_usage</c:v>
                </c:pt>
                <c:pt idx="15">
                  <c:v>distinguish_conductive_sensorineural_hearing</c:v>
                </c:pt>
                <c:pt idx="16">
                  <c:v>distinguish_frequency_place_hearing</c:v>
                </c:pt>
                <c:pt idx="17">
                  <c:v>ear_structures_auditory_pathway</c:v>
                </c:pt>
                <c:pt idx="18">
                  <c:v>evaluate_kublerross_dying_stages</c:v>
                </c:pt>
                <c:pt idx="19">
                  <c:v>explain_attachment</c:v>
                </c:pt>
                <c:pt idx="20">
                  <c:v>explain_color_vision</c:v>
                </c:pt>
                <c:pt idx="21">
                  <c:v>explain_dementia_prominent_forms</c:v>
                </c:pt>
                <c:pt idx="22">
                  <c:v>explain_neurotransmission</c:v>
                </c:pt>
                <c:pt idx="23">
                  <c:v>explain_perceptual_constancy_perception</c:v>
                </c:pt>
                <c:pt idx="24">
                  <c:v>explain_perceptual_illusions_perception</c:v>
                </c:pt>
                <c:pt idx="25">
                  <c:v>explain_selective_attention_perception</c:v>
                </c:pt>
                <c:pt idx="26">
                  <c:v>explain_self_concept</c:v>
                </c:pt>
                <c:pt idx="27">
                  <c:v>explain_sensory_interaction_examples</c:v>
                </c:pt>
                <c:pt idx="28">
                  <c:v>explain_transduction</c:v>
                </c:pt>
                <c:pt idx="29">
                  <c:v>explain_wavelength_visual_spectrum</c:v>
                </c:pt>
                <c:pt idx="30">
                  <c:v>identify_behaviors_adolescence</c:v>
                </c:pt>
                <c:pt idx="31">
                  <c:v>identify_brain_changes_adolescence</c:v>
                </c:pt>
                <c:pt idx="32">
                  <c:v>identify_characteristics_of_stages</c:v>
                </c:pt>
                <c:pt idx="33">
                  <c:v>identify_cognitive_changes_adolescence</c:v>
                </c:pt>
                <c:pt idx="34">
                  <c:v>identify_cues_depth_perception</c:v>
                </c:pt>
                <c:pt idx="35">
                  <c:v>identify_cues_perception_of_motion</c:v>
                </c:pt>
                <c:pt idx="36">
                  <c:v>identify_features_of_vygotsky</c:v>
                </c:pt>
                <c:pt idx="37">
                  <c:v>identify_infant_reflexes</c:v>
                </c:pt>
                <c:pt idx="38">
                  <c:v>identify_longitudinal_and_cross_sectional</c:v>
                </c:pt>
                <c:pt idx="39">
                  <c:v>identify_obstacles_to_development</c:v>
                </c:pt>
                <c:pt idx="40">
                  <c:v>identify_reasoning_fallacies</c:v>
                </c:pt>
                <c:pt idx="41">
                  <c:v>identify_structures_neural_pathway</c:v>
                </c:pt>
                <c:pt idx="42">
                  <c:v>identify_understand_eye_structures</c:v>
                </c:pt>
                <c:pt idx="43">
                  <c:v>list_gestalt_principles</c:v>
                </c:pt>
                <c:pt idx="44">
                  <c:v>list_parenting_styles</c:v>
                </c:pt>
                <c:pt idx="45">
                  <c:v>neuroplasticity_neurogenesis_brain_lateralization</c:v>
                </c:pt>
                <c:pt idx="46">
                  <c:v>physical_psychological_changes_adulthood</c:v>
                </c:pt>
                <c:pt idx="47">
                  <c:v>social_changes_adulthood</c:v>
                </c:pt>
                <c:pt idx="48">
                  <c:v>stimulus_hearing_loudness_factors</c:v>
                </c:pt>
                <c:pt idx="49">
                  <c:v>structures_functions_cerebral_cortex</c:v>
                </c:pt>
                <c:pt idx="50">
                  <c:v>structures_functions_limbic_system</c:v>
                </c:pt>
                <c:pt idx="51">
                  <c:v>structures_functions_old_brain</c:v>
                </c:pt>
                <c:pt idx="52">
                  <c:v>summarize_transduction_senses</c:v>
                </c:pt>
                <c:pt idx="53">
                  <c:v>use_marcias_theory</c:v>
                </c:pt>
              </c:strCache>
            </c:strRef>
          </c:cat>
          <c:val>
            <c:numRef>
              <c:f>by_LO!$G$2:$G$55</c:f>
              <c:numCache>
                <c:formatCode>General</c:formatCode>
                <c:ptCount val="54"/>
                <c:pt idx="0">
                  <c:v>0.996667</c:v>
                </c:pt>
                <c:pt idx="1">
                  <c:v>0.98</c:v>
                </c:pt>
                <c:pt idx="2">
                  <c:v>0.99625</c:v>
                </c:pt>
                <c:pt idx="3">
                  <c:v>0.997778</c:v>
                </c:pt>
                <c:pt idx="4">
                  <c:v>0.998519</c:v>
                </c:pt>
                <c:pt idx="5">
                  <c:v>1.0</c:v>
                </c:pt>
                <c:pt idx="6">
                  <c:v>0.996923</c:v>
                </c:pt>
                <c:pt idx="7">
                  <c:v>1.0</c:v>
                </c:pt>
                <c:pt idx="8">
                  <c:v>0.998636</c:v>
                </c:pt>
                <c:pt idx="9">
                  <c:v>1.0</c:v>
                </c:pt>
                <c:pt idx="10">
                  <c:v>1.0</c:v>
                </c:pt>
                <c:pt idx="11">
                  <c:v>0.996667</c:v>
                </c:pt>
                <c:pt idx="12">
                  <c:v>0.994815</c:v>
                </c:pt>
                <c:pt idx="13">
                  <c:v>1.0</c:v>
                </c:pt>
                <c:pt idx="14">
                  <c:v>0.998095</c:v>
                </c:pt>
                <c:pt idx="15">
                  <c:v>1.0</c:v>
                </c:pt>
                <c:pt idx="16">
                  <c:v>1.0</c:v>
                </c:pt>
                <c:pt idx="17">
                  <c:v>0.998947</c:v>
                </c:pt>
                <c:pt idx="18">
                  <c:v>0.982</c:v>
                </c:pt>
                <c:pt idx="19">
                  <c:v>1.0</c:v>
                </c:pt>
                <c:pt idx="20">
                  <c:v>1.0</c:v>
                </c:pt>
                <c:pt idx="21">
                  <c:v>0.96</c:v>
                </c:pt>
                <c:pt idx="22">
                  <c:v>0.9975</c:v>
                </c:pt>
                <c:pt idx="23">
                  <c:v>0.997857</c:v>
                </c:pt>
                <c:pt idx="24">
                  <c:v>0.997647</c:v>
                </c:pt>
                <c:pt idx="25">
                  <c:v>0.965</c:v>
                </c:pt>
                <c:pt idx="26">
                  <c:v>1.0</c:v>
                </c:pt>
                <c:pt idx="27">
                  <c:v>1.0</c:v>
                </c:pt>
                <c:pt idx="28">
                  <c:v>0.999881</c:v>
                </c:pt>
                <c:pt idx="29">
                  <c:v>1.0</c:v>
                </c:pt>
                <c:pt idx="30">
                  <c:v>1.0</c:v>
                </c:pt>
                <c:pt idx="31">
                  <c:v>0.99</c:v>
                </c:pt>
                <c:pt idx="32">
                  <c:v>1.0</c:v>
                </c:pt>
                <c:pt idx="33">
                  <c:v>1.0</c:v>
                </c:pt>
                <c:pt idx="34">
                  <c:v>0.997</c:v>
                </c:pt>
                <c:pt idx="35">
                  <c:v>1.0</c:v>
                </c:pt>
                <c:pt idx="36">
                  <c:v>1.0</c:v>
                </c:pt>
                <c:pt idx="37">
                  <c:v>0.909231</c:v>
                </c:pt>
                <c:pt idx="38">
                  <c:v>0.9925</c:v>
                </c:pt>
                <c:pt idx="39">
                  <c:v>0.928571</c:v>
                </c:pt>
                <c:pt idx="40">
                  <c:v>1.0</c:v>
                </c:pt>
                <c:pt idx="41">
                  <c:v>0.994444</c:v>
                </c:pt>
                <c:pt idx="42">
                  <c:v>0.998182</c:v>
                </c:pt>
                <c:pt idx="43">
                  <c:v>1.0</c:v>
                </c:pt>
                <c:pt idx="44">
                  <c:v>1.0</c:v>
                </c:pt>
                <c:pt idx="45">
                  <c:v>0.998571</c:v>
                </c:pt>
                <c:pt idx="46">
                  <c:v>0.990952</c:v>
                </c:pt>
                <c:pt idx="47">
                  <c:v>0.990357</c:v>
                </c:pt>
                <c:pt idx="48">
                  <c:v>1.0</c:v>
                </c:pt>
                <c:pt idx="49">
                  <c:v>0.998571</c:v>
                </c:pt>
                <c:pt idx="50">
                  <c:v>1.0</c:v>
                </c:pt>
                <c:pt idx="51">
                  <c:v>0.99875</c:v>
                </c:pt>
                <c:pt idx="52">
                  <c:v>0.966</c:v>
                </c:pt>
                <c:pt idx="53">
                  <c:v>1.0</c:v>
                </c:pt>
              </c:numCache>
            </c:numRef>
          </c:val>
          <c:smooth val="0"/>
        </c:ser>
        <c:ser>
          <c:idx val="2"/>
          <c:order val="2"/>
          <c:tx>
            <c:v>Assessment Correct</c:v>
          </c:tx>
          <c:spPr>
            <a:ln w="31750">
              <a:solidFill>
                <a:srgbClr val="9A0624"/>
              </a:solidFill>
            </a:ln>
          </c:spPr>
          <c:marker>
            <c:symbol val="none"/>
          </c:marker>
          <c:cat>
            <c:strRef>
              <c:f>by_LO!$A$2:$A$55</c:f>
              <c:strCache>
                <c:ptCount val="54"/>
                <c:pt idx="0">
                  <c:v>apply_concepts_sensory_psychophysics</c:v>
                </c:pt>
                <c:pt idx="1">
                  <c:v>apply_habituation_technique</c:v>
                </c:pt>
                <c:pt idx="2">
                  <c:v>apply_sensation_perception</c:v>
                </c:pt>
                <c:pt idx="3">
                  <c:v>associate_piaget_with_phenomena</c:v>
                </c:pt>
                <c:pt idx="4">
                  <c:v>compare_brain_approaches_methods</c:v>
                </c:pt>
                <c:pt idx="5">
                  <c:v>define_temperament</c:v>
                </c:pt>
                <c:pt idx="6">
                  <c:v>demonstrate_physiology_function_neuron</c:v>
                </c:pt>
                <c:pt idx="7">
                  <c:v>describe_changes_adolescence</c:v>
                </c:pt>
                <c:pt idx="8">
                  <c:v>describe_change_assimilation_accommodation</c:v>
                </c:pt>
                <c:pt idx="9">
                  <c:v>describe_endocrine_system_functions</c:v>
                </c:pt>
                <c:pt idx="10">
                  <c:v>describe_gate_control_pain</c:v>
                </c:pt>
                <c:pt idx="11">
                  <c:v>describe_process_neurons_communicate</c:v>
                </c:pt>
                <c:pt idx="12">
                  <c:v>differentiate_nervous_system_functions</c:v>
                </c:pt>
                <c:pt idx="13">
                  <c:v>distinguish_among_experiment_types</c:v>
                </c:pt>
                <c:pt idx="14">
                  <c:v>distinguish_brain_method_usage</c:v>
                </c:pt>
                <c:pt idx="15">
                  <c:v>distinguish_conductive_sensorineural_hearing</c:v>
                </c:pt>
                <c:pt idx="16">
                  <c:v>distinguish_frequency_place_hearing</c:v>
                </c:pt>
                <c:pt idx="17">
                  <c:v>ear_structures_auditory_pathway</c:v>
                </c:pt>
                <c:pt idx="18">
                  <c:v>evaluate_kublerross_dying_stages</c:v>
                </c:pt>
                <c:pt idx="19">
                  <c:v>explain_attachment</c:v>
                </c:pt>
                <c:pt idx="20">
                  <c:v>explain_color_vision</c:v>
                </c:pt>
                <c:pt idx="21">
                  <c:v>explain_dementia_prominent_forms</c:v>
                </c:pt>
                <c:pt idx="22">
                  <c:v>explain_neurotransmission</c:v>
                </c:pt>
                <c:pt idx="23">
                  <c:v>explain_perceptual_constancy_perception</c:v>
                </c:pt>
                <c:pt idx="24">
                  <c:v>explain_perceptual_illusions_perception</c:v>
                </c:pt>
                <c:pt idx="25">
                  <c:v>explain_selective_attention_perception</c:v>
                </c:pt>
                <c:pt idx="26">
                  <c:v>explain_self_concept</c:v>
                </c:pt>
                <c:pt idx="27">
                  <c:v>explain_sensory_interaction_examples</c:v>
                </c:pt>
                <c:pt idx="28">
                  <c:v>explain_transduction</c:v>
                </c:pt>
                <c:pt idx="29">
                  <c:v>explain_wavelength_visual_spectrum</c:v>
                </c:pt>
                <c:pt idx="30">
                  <c:v>identify_behaviors_adolescence</c:v>
                </c:pt>
                <c:pt idx="31">
                  <c:v>identify_brain_changes_adolescence</c:v>
                </c:pt>
                <c:pt idx="32">
                  <c:v>identify_characteristics_of_stages</c:v>
                </c:pt>
                <c:pt idx="33">
                  <c:v>identify_cognitive_changes_adolescence</c:v>
                </c:pt>
                <c:pt idx="34">
                  <c:v>identify_cues_depth_perception</c:v>
                </c:pt>
                <c:pt idx="35">
                  <c:v>identify_cues_perception_of_motion</c:v>
                </c:pt>
                <c:pt idx="36">
                  <c:v>identify_features_of_vygotsky</c:v>
                </c:pt>
                <c:pt idx="37">
                  <c:v>identify_infant_reflexes</c:v>
                </c:pt>
                <c:pt idx="38">
                  <c:v>identify_longitudinal_and_cross_sectional</c:v>
                </c:pt>
                <c:pt idx="39">
                  <c:v>identify_obstacles_to_development</c:v>
                </c:pt>
                <c:pt idx="40">
                  <c:v>identify_reasoning_fallacies</c:v>
                </c:pt>
                <c:pt idx="41">
                  <c:v>identify_structures_neural_pathway</c:v>
                </c:pt>
                <c:pt idx="42">
                  <c:v>identify_understand_eye_structures</c:v>
                </c:pt>
                <c:pt idx="43">
                  <c:v>list_gestalt_principles</c:v>
                </c:pt>
                <c:pt idx="44">
                  <c:v>list_parenting_styles</c:v>
                </c:pt>
                <c:pt idx="45">
                  <c:v>neuroplasticity_neurogenesis_brain_lateralization</c:v>
                </c:pt>
                <c:pt idx="46">
                  <c:v>physical_psychological_changes_adulthood</c:v>
                </c:pt>
                <c:pt idx="47">
                  <c:v>social_changes_adulthood</c:v>
                </c:pt>
                <c:pt idx="48">
                  <c:v>stimulus_hearing_loudness_factors</c:v>
                </c:pt>
                <c:pt idx="49">
                  <c:v>structures_functions_cerebral_cortex</c:v>
                </c:pt>
                <c:pt idx="50">
                  <c:v>structures_functions_limbic_system</c:v>
                </c:pt>
                <c:pt idx="51">
                  <c:v>structures_functions_old_brain</c:v>
                </c:pt>
                <c:pt idx="52">
                  <c:v>summarize_transduction_senses</c:v>
                </c:pt>
                <c:pt idx="53">
                  <c:v>use_marcias_theory</c:v>
                </c:pt>
              </c:strCache>
            </c:strRef>
          </c:cat>
          <c:val>
            <c:numRef>
              <c:f>by_LO!$J$2:$J$55</c:f>
              <c:numCache>
                <c:formatCode>General</c:formatCode>
                <c:ptCount val="54"/>
                <c:pt idx="0">
                  <c:v>0.7425</c:v>
                </c:pt>
                <c:pt idx="1">
                  <c:v>0.78</c:v>
                </c:pt>
                <c:pt idx="2">
                  <c:v>0.79</c:v>
                </c:pt>
                <c:pt idx="3">
                  <c:v>0.51375</c:v>
                </c:pt>
                <c:pt idx="4">
                  <c:v>0.738571</c:v>
                </c:pt>
                <c:pt idx="5">
                  <c:v>0.0</c:v>
                </c:pt>
                <c:pt idx="6">
                  <c:v>0.841429</c:v>
                </c:pt>
                <c:pt idx="7">
                  <c:v>0.8875</c:v>
                </c:pt>
                <c:pt idx="8">
                  <c:v>0.555</c:v>
                </c:pt>
                <c:pt idx="9">
                  <c:v>0.856667</c:v>
                </c:pt>
                <c:pt idx="10">
                  <c:v>0.645</c:v>
                </c:pt>
                <c:pt idx="11">
                  <c:v>0.898</c:v>
                </c:pt>
                <c:pt idx="12">
                  <c:v>0.829333</c:v>
                </c:pt>
                <c:pt idx="13">
                  <c:v>0.703333</c:v>
                </c:pt>
                <c:pt idx="14">
                  <c:v>0.7425</c:v>
                </c:pt>
                <c:pt idx="15">
                  <c:v>0.805</c:v>
                </c:pt>
                <c:pt idx="16">
                  <c:v>0.81</c:v>
                </c:pt>
                <c:pt idx="17">
                  <c:v>0.875</c:v>
                </c:pt>
                <c:pt idx="18">
                  <c:v>0.885</c:v>
                </c:pt>
                <c:pt idx="19">
                  <c:v>0.685</c:v>
                </c:pt>
                <c:pt idx="20">
                  <c:v>0.82</c:v>
                </c:pt>
                <c:pt idx="21">
                  <c:v>0.816667</c:v>
                </c:pt>
                <c:pt idx="22">
                  <c:v>0.81</c:v>
                </c:pt>
                <c:pt idx="23">
                  <c:v>0.57</c:v>
                </c:pt>
                <c:pt idx="24">
                  <c:v>0.52</c:v>
                </c:pt>
                <c:pt idx="25">
                  <c:v>0.685</c:v>
                </c:pt>
                <c:pt idx="26">
                  <c:v>0.0</c:v>
                </c:pt>
                <c:pt idx="27">
                  <c:v>0.766667</c:v>
                </c:pt>
                <c:pt idx="28">
                  <c:v>0.85</c:v>
                </c:pt>
                <c:pt idx="29">
                  <c:v>0.78</c:v>
                </c:pt>
                <c:pt idx="30">
                  <c:v>0.83</c:v>
                </c:pt>
                <c:pt idx="31">
                  <c:v>0.92</c:v>
                </c:pt>
                <c:pt idx="32">
                  <c:v>0.814</c:v>
                </c:pt>
                <c:pt idx="33">
                  <c:v>0.79</c:v>
                </c:pt>
                <c:pt idx="34">
                  <c:v>0.7425</c:v>
                </c:pt>
                <c:pt idx="35">
                  <c:v>0.22</c:v>
                </c:pt>
                <c:pt idx="36">
                  <c:v>0.76</c:v>
                </c:pt>
                <c:pt idx="37">
                  <c:v>0.855</c:v>
                </c:pt>
                <c:pt idx="38">
                  <c:v>0.88</c:v>
                </c:pt>
                <c:pt idx="39">
                  <c:v>0.945</c:v>
                </c:pt>
                <c:pt idx="40">
                  <c:v>0.68</c:v>
                </c:pt>
                <c:pt idx="41">
                  <c:v>0.7275</c:v>
                </c:pt>
                <c:pt idx="42">
                  <c:v>0.87</c:v>
                </c:pt>
                <c:pt idx="43">
                  <c:v>0.64</c:v>
                </c:pt>
                <c:pt idx="44">
                  <c:v>0.823333</c:v>
                </c:pt>
                <c:pt idx="45">
                  <c:v>0.838</c:v>
                </c:pt>
                <c:pt idx="46">
                  <c:v>0.915</c:v>
                </c:pt>
                <c:pt idx="47">
                  <c:v>0.89</c:v>
                </c:pt>
                <c:pt idx="48">
                  <c:v>0.645</c:v>
                </c:pt>
                <c:pt idx="49">
                  <c:v>0.884</c:v>
                </c:pt>
                <c:pt idx="50">
                  <c:v>0.856667</c:v>
                </c:pt>
                <c:pt idx="51">
                  <c:v>0.878</c:v>
                </c:pt>
                <c:pt idx="52">
                  <c:v>0.816</c:v>
                </c:pt>
                <c:pt idx="53">
                  <c:v>0.71</c:v>
                </c:pt>
              </c:numCache>
            </c:numRef>
          </c:val>
          <c:smooth val="0"/>
        </c:ser>
        <c:dLbls>
          <c:showLegendKey val="0"/>
          <c:showVal val="0"/>
          <c:showCatName val="0"/>
          <c:showSerName val="0"/>
          <c:showPercent val="0"/>
          <c:showBubbleSize val="0"/>
        </c:dLbls>
        <c:marker val="1"/>
        <c:smooth val="0"/>
        <c:axId val="2128813112"/>
        <c:axId val="2128816088"/>
      </c:lineChart>
      <c:catAx>
        <c:axId val="2128813112"/>
        <c:scaling>
          <c:orientation val="minMax"/>
        </c:scaling>
        <c:delete val="0"/>
        <c:axPos val="b"/>
        <c:majorTickMark val="out"/>
        <c:minorTickMark val="none"/>
        <c:tickLblPos val="nextTo"/>
        <c:crossAx val="2128816088"/>
        <c:crosses val="autoZero"/>
        <c:auto val="1"/>
        <c:lblAlgn val="ctr"/>
        <c:lblOffset val="100"/>
        <c:noMultiLvlLbl val="0"/>
      </c:catAx>
      <c:valAx>
        <c:axId val="2128816088"/>
        <c:scaling>
          <c:orientation val="minMax"/>
        </c:scaling>
        <c:delete val="0"/>
        <c:axPos val="l"/>
        <c:majorGridlines/>
        <c:numFmt formatCode="General" sourceLinked="1"/>
        <c:majorTickMark val="out"/>
        <c:minorTickMark val="none"/>
        <c:tickLblPos val="nextTo"/>
        <c:crossAx val="21288131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Activites 1st Try Correct</c:v>
          </c:tx>
          <c:spPr>
            <a:ln>
              <a:solidFill>
                <a:schemeClr val="accent2">
                  <a:lumMod val="40000"/>
                  <a:lumOff val="60000"/>
                </a:schemeClr>
              </a:solidFill>
            </a:ln>
          </c:spPr>
          <c:marker>
            <c:symbol val="none"/>
          </c:marker>
          <c:cat>
            <c:strRef>
              <c:f>by_LO!$A$2:$A$55</c:f>
              <c:strCache>
                <c:ptCount val="54"/>
                <c:pt idx="0">
                  <c:v>apply_concepts_sensory_psychophysics</c:v>
                </c:pt>
                <c:pt idx="1">
                  <c:v>apply_habituation_technique</c:v>
                </c:pt>
                <c:pt idx="2">
                  <c:v>apply_sensation_perception</c:v>
                </c:pt>
                <c:pt idx="3">
                  <c:v>associate_piaget_with_phenomena</c:v>
                </c:pt>
                <c:pt idx="4">
                  <c:v>compare_brain_approaches_methods</c:v>
                </c:pt>
                <c:pt idx="5">
                  <c:v>define_temperament</c:v>
                </c:pt>
                <c:pt idx="6">
                  <c:v>demonstrate_physiology_function_neuron</c:v>
                </c:pt>
                <c:pt idx="7">
                  <c:v>describe_changes_adolescence</c:v>
                </c:pt>
                <c:pt idx="8">
                  <c:v>describe_change_assimilation_accommodation</c:v>
                </c:pt>
                <c:pt idx="9">
                  <c:v>describe_endocrine_system_functions</c:v>
                </c:pt>
                <c:pt idx="10">
                  <c:v>describe_gate_control_pain</c:v>
                </c:pt>
                <c:pt idx="11">
                  <c:v>describe_process_neurons_communicate</c:v>
                </c:pt>
                <c:pt idx="12">
                  <c:v>differentiate_nervous_system_functions</c:v>
                </c:pt>
                <c:pt idx="13">
                  <c:v>distinguish_among_experiment_types</c:v>
                </c:pt>
                <c:pt idx="14">
                  <c:v>distinguish_brain_method_usage</c:v>
                </c:pt>
                <c:pt idx="15">
                  <c:v>distinguish_conductive_sensorineural_hearing</c:v>
                </c:pt>
                <c:pt idx="16">
                  <c:v>distinguish_frequency_place_hearing</c:v>
                </c:pt>
                <c:pt idx="17">
                  <c:v>ear_structures_auditory_pathway</c:v>
                </c:pt>
                <c:pt idx="18">
                  <c:v>evaluate_kublerross_dying_stages</c:v>
                </c:pt>
                <c:pt idx="19">
                  <c:v>explain_attachment</c:v>
                </c:pt>
                <c:pt idx="20">
                  <c:v>explain_color_vision</c:v>
                </c:pt>
                <c:pt idx="21">
                  <c:v>explain_dementia_prominent_forms</c:v>
                </c:pt>
                <c:pt idx="22">
                  <c:v>explain_neurotransmission</c:v>
                </c:pt>
                <c:pt idx="23">
                  <c:v>explain_perceptual_constancy_perception</c:v>
                </c:pt>
                <c:pt idx="24">
                  <c:v>explain_perceptual_illusions_perception</c:v>
                </c:pt>
                <c:pt idx="25">
                  <c:v>explain_selective_attention_perception</c:v>
                </c:pt>
                <c:pt idx="26">
                  <c:v>explain_self_concept</c:v>
                </c:pt>
                <c:pt idx="27">
                  <c:v>explain_sensory_interaction_examples</c:v>
                </c:pt>
                <c:pt idx="28">
                  <c:v>explain_transduction</c:v>
                </c:pt>
                <c:pt idx="29">
                  <c:v>explain_wavelength_visual_spectrum</c:v>
                </c:pt>
                <c:pt idx="30">
                  <c:v>identify_behaviors_adolescence</c:v>
                </c:pt>
                <c:pt idx="31">
                  <c:v>identify_brain_changes_adolescence</c:v>
                </c:pt>
                <c:pt idx="32">
                  <c:v>identify_characteristics_of_stages</c:v>
                </c:pt>
                <c:pt idx="33">
                  <c:v>identify_cognitive_changes_adolescence</c:v>
                </c:pt>
                <c:pt idx="34">
                  <c:v>identify_cues_depth_perception</c:v>
                </c:pt>
                <c:pt idx="35">
                  <c:v>identify_cues_perception_of_motion</c:v>
                </c:pt>
                <c:pt idx="36">
                  <c:v>identify_features_of_vygotsky</c:v>
                </c:pt>
                <c:pt idx="37">
                  <c:v>identify_infant_reflexes</c:v>
                </c:pt>
                <c:pt idx="38">
                  <c:v>identify_longitudinal_and_cross_sectional</c:v>
                </c:pt>
                <c:pt idx="39">
                  <c:v>identify_obstacles_to_development</c:v>
                </c:pt>
                <c:pt idx="40">
                  <c:v>identify_reasoning_fallacies</c:v>
                </c:pt>
                <c:pt idx="41">
                  <c:v>identify_structures_neural_pathway</c:v>
                </c:pt>
                <c:pt idx="42">
                  <c:v>identify_understand_eye_structures</c:v>
                </c:pt>
                <c:pt idx="43">
                  <c:v>list_gestalt_principles</c:v>
                </c:pt>
                <c:pt idx="44">
                  <c:v>list_parenting_styles</c:v>
                </c:pt>
                <c:pt idx="45">
                  <c:v>neuroplasticity_neurogenesis_brain_lateralization</c:v>
                </c:pt>
                <c:pt idx="46">
                  <c:v>physical_psychological_changes_adulthood</c:v>
                </c:pt>
                <c:pt idx="47">
                  <c:v>social_changes_adulthood</c:v>
                </c:pt>
                <c:pt idx="48">
                  <c:v>stimulus_hearing_loudness_factors</c:v>
                </c:pt>
                <c:pt idx="49">
                  <c:v>structures_functions_cerebral_cortex</c:v>
                </c:pt>
                <c:pt idx="50">
                  <c:v>structures_functions_limbic_system</c:v>
                </c:pt>
                <c:pt idx="51">
                  <c:v>structures_functions_old_brain</c:v>
                </c:pt>
                <c:pt idx="52">
                  <c:v>summarize_transduction_senses</c:v>
                </c:pt>
                <c:pt idx="53">
                  <c:v>use_marcias_theory</c:v>
                </c:pt>
              </c:strCache>
            </c:strRef>
          </c:cat>
          <c:val>
            <c:numRef>
              <c:f>by_LO!$F$2:$F$55</c:f>
              <c:numCache>
                <c:formatCode>General</c:formatCode>
                <c:ptCount val="54"/>
                <c:pt idx="0">
                  <c:v>0.316667</c:v>
                </c:pt>
                <c:pt idx="1">
                  <c:v>0.66</c:v>
                </c:pt>
                <c:pt idx="2">
                  <c:v>0.730625</c:v>
                </c:pt>
                <c:pt idx="3">
                  <c:v>0.738519</c:v>
                </c:pt>
                <c:pt idx="4">
                  <c:v>0.617037</c:v>
                </c:pt>
                <c:pt idx="5">
                  <c:v>0.59</c:v>
                </c:pt>
                <c:pt idx="6">
                  <c:v>0.728462</c:v>
                </c:pt>
                <c:pt idx="7">
                  <c:v>0.816923</c:v>
                </c:pt>
                <c:pt idx="8">
                  <c:v>0.705455</c:v>
                </c:pt>
                <c:pt idx="9">
                  <c:v>0.668</c:v>
                </c:pt>
                <c:pt idx="10">
                  <c:v>0.685</c:v>
                </c:pt>
                <c:pt idx="11">
                  <c:v>0.606667</c:v>
                </c:pt>
                <c:pt idx="12">
                  <c:v>0.653704</c:v>
                </c:pt>
                <c:pt idx="13">
                  <c:v>0.52</c:v>
                </c:pt>
                <c:pt idx="14">
                  <c:v>0.617619</c:v>
                </c:pt>
                <c:pt idx="15">
                  <c:v>0.49</c:v>
                </c:pt>
                <c:pt idx="16">
                  <c:v>0.51</c:v>
                </c:pt>
                <c:pt idx="17">
                  <c:v>0.692105</c:v>
                </c:pt>
                <c:pt idx="18">
                  <c:v>0.886</c:v>
                </c:pt>
                <c:pt idx="19">
                  <c:v>0.6025</c:v>
                </c:pt>
                <c:pt idx="20">
                  <c:v>0.756</c:v>
                </c:pt>
                <c:pt idx="21">
                  <c:v>0.596667</c:v>
                </c:pt>
                <c:pt idx="22">
                  <c:v>0.7375</c:v>
                </c:pt>
                <c:pt idx="23">
                  <c:v>0.735714</c:v>
                </c:pt>
                <c:pt idx="24">
                  <c:v>0.511176</c:v>
                </c:pt>
                <c:pt idx="25">
                  <c:v>0.631667</c:v>
                </c:pt>
                <c:pt idx="26">
                  <c:v>0.682857</c:v>
                </c:pt>
                <c:pt idx="27">
                  <c:v>0.72</c:v>
                </c:pt>
                <c:pt idx="28">
                  <c:v>0.838929</c:v>
                </c:pt>
                <c:pt idx="29">
                  <c:v>0.715</c:v>
                </c:pt>
                <c:pt idx="30">
                  <c:v>0.818333</c:v>
                </c:pt>
                <c:pt idx="31">
                  <c:v>0.736</c:v>
                </c:pt>
                <c:pt idx="32">
                  <c:v>0.795556</c:v>
                </c:pt>
                <c:pt idx="33">
                  <c:v>0.626667</c:v>
                </c:pt>
                <c:pt idx="34">
                  <c:v>0.567</c:v>
                </c:pt>
                <c:pt idx="35">
                  <c:v>1.0</c:v>
                </c:pt>
                <c:pt idx="36">
                  <c:v>0.69</c:v>
                </c:pt>
                <c:pt idx="37">
                  <c:v>0.688462</c:v>
                </c:pt>
                <c:pt idx="38">
                  <c:v>0.8325</c:v>
                </c:pt>
                <c:pt idx="39">
                  <c:v>0.626429</c:v>
                </c:pt>
                <c:pt idx="40">
                  <c:v>0.481667</c:v>
                </c:pt>
                <c:pt idx="41">
                  <c:v>0.695556</c:v>
                </c:pt>
                <c:pt idx="42">
                  <c:v>0.690909</c:v>
                </c:pt>
                <c:pt idx="43">
                  <c:v>0.634</c:v>
                </c:pt>
                <c:pt idx="44">
                  <c:v>0.79875</c:v>
                </c:pt>
                <c:pt idx="45">
                  <c:v>0.571429</c:v>
                </c:pt>
                <c:pt idx="46">
                  <c:v>0.701905</c:v>
                </c:pt>
                <c:pt idx="47">
                  <c:v>0.702143</c:v>
                </c:pt>
                <c:pt idx="48">
                  <c:v>0.69</c:v>
                </c:pt>
                <c:pt idx="49">
                  <c:v>0.704286</c:v>
                </c:pt>
                <c:pt idx="50">
                  <c:v>0.8</c:v>
                </c:pt>
                <c:pt idx="51">
                  <c:v>0.7175</c:v>
                </c:pt>
                <c:pt idx="52">
                  <c:v>0.842</c:v>
                </c:pt>
                <c:pt idx="53">
                  <c:v>0.731667</c:v>
                </c:pt>
              </c:numCache>
            </c:numRef>
          </c:val>
          <c:smooth val="0"/>
        </c:ser>
        <c:ser>
          <c:idx val="1"/>
          <c:order val="1"/>
          <c:tx>
            <c:v>Activities Eventually Correct</c:v>
          </c:tx>
          <c:spPr>
            <a:ln>
              <a:solidFill>
                <a:schemeClr val="accent2">
                  <a:lumMod val="75000"/>
                </a:schemeClr>
              </a:solidFill>
            </a:ln>
          </c:spPr>
          <c:marker>
            <c:symbol val="none"/>
          </c:marker>
          <c:cat>
            <c:strRef>
              <c:f>by_LO!$A$2:$A$55</c:f>
              <c:strCache>
                <c:ptCount val="54"/>
                <c:pt idx="0">
                  <c:v>apply_concepts_sensory_psychophysics</c:v>
                </c:pt>
                <c:pt idx="1">
                  <c:v>apply_habituation_technique</c:v>
                </c:pt>
                <c:pt idx="2">
                  <c:v>apply_sensation_perception</c:v>
                </c:pt>
                <c:pt idx="3">
                  <c:v>associate_piaget_with_phenomena</c:v>
                </c:pt>
                <c:pt idx="4">
                  <c:v>compare_brain_approaches_methods</c:v>
                </c:pt>
                <c:pt idx="5">
                  <c:v>define_temperament</c:v>
                </c:pt>
                <c:pt idx="6">
                  <c:v>demonstrate_physiology_function_neuron</c:v>
                </c:pt>
                <c:pt idx="7">
                  <c:v>describe_changes_adolescence</c:v>
                </c:pt>
                <c:pt idx="8">
                  <c:v>describe_change_assimilation_accommodation</c:v>
                </c:pt>
                <c:pt idx="9">
                  <c:v>describe_endocrine_system_functions</c:v>
                </c:pt>
                <c:pt idx="10">
                  <c:v>describe_gate_control_pain</c:v>
                </c:pt>
                <c:pt idx="11">
                  <c:v>describe_process_neurons_communicate</c:v>
                </c:pt>
                <c:pt idx="12">
                  <c:v>differentiate_nervous_system_functions</c:v>
                </c:pt>
                <c:pt idx="13">
                  <c:v>distinguish_among_experiment_types</c:v>
                </c:pt>
                <c:pt idx="14">
                  <c:v>distinguish_brain_method_usage</c:v>
                </c:pt>
                <c:pt idx="15">
                  <c:v>distinguish_conductive_sensorineural_hearing</c:v>
                </c:pt>
                <c:pt idx="16">
                  <c:v>distinguish_frequency_place_hearing</c:v>
                </c:pt>
                <c:pt idx="17">
                  <c:v>ear_structures_auditory_pathway</c:v>
                </c:pt>
                <c:pt idx="18">
                  <c:v>evaluate_kublerross_dying_stages</c:v>
                </c:pt>
                <c:pt idx="19">
                  <c:v>explain_attachment</c:v>
                </c:pt>
                <c:pt idx="20">
                  <c:v>explain_color_vision</c:v>
                </c:pt>
                <c:pt idx="21">
                  <c:v>explain_dementia_prominent_forms</c:v>
                </c:pt>
                <c:pt idx="22">
                  <c:v>explain_neurotransmission</c:v>
                </c:pt>
                <c:pt idx="23">
                  <c:v>explain_perceptual_constancy_perception</c:v>
                </c:pt>
                <c:pt idx="24">
                  <c:v>explain_perceptual_illusions_perception</c:v>
                </c:pt>
                <c:pt idx="25">
                  <c:v>explain_selective_attention_perception</c:v>
                </c:pt>
                <c:pt idx="26">
                  <c:v>explain_self_concept</c:v>
                </c:pt>
                <c:pt idx="27">
                  <c:v>explain_sensory_interaction_examples</c:v>
                </c:pt>
                <c:pt idx="28">
                  <c:v>explain_transduction</c:v>
                </c:pt>
                <c:pt idx="29">
                  <c:v>explain_wavelength_visual_spectrum</c:v>
                </c:pt>
                <c:pt idx="30">
                  <c:v>identify_behaviors_adolescence</c:v>
                </c:pt>
                <c:pt idx="31">
                  <c:v>identify_brain_changes_adolescence</c:v>
                </c:pt>
                <c:pt idx="32">
                  <c:v>identify_characteristics_of_stages</c:v>
                </c:pt>
                <c:pt idx="33">
                  <c:v>identify_cognitive_changes_adolescence</c:v>
                </c:pt>
                <c:pt idx="34">
                  <c:v>identify_cues_depth_perception</c:v>
                </c:pt>
                <c:pt idx="35">
                  <c:v>identify_cues_perception_of_motion</c:v>
                </c:pt>
                <c:pt idx="36">
                  <c:v>identify_features_of_vygotsky</c:v>
                </c:pt>
                <c:pt idx="37">
                  <c:v>identify_infant_reflexes</c:v>
                </c:pt>
                <c:pt idx="38">
                  <c:v>identify_longitudinal_and_cross_sectional</c:v>
                </c:pt>
                <c:pt idx="39">
                  <c:v>identify_obstacles_to_development</c:v>
                </c:pt>
                <c:pt idx="40">
                  <c:v>identify_reasoning_fallacies</c:v>
                </c:pt>
                <c:pt idx="41">
                  <c:v>identify_structures_neural_pathway</c:v>
                </c:pt>
                <c:pt idx="42">
                  <c:v>identify_understand_eye_structures</c:v>
                </c:pt>
                <c:pt idx="43">
                  <c:v>list_gestalt_principles</c:v>
                </c:pt>
                <c:pt idx="44">
                  <c:v>list_parenting_styles</c:v>
                </c:pt>
                <c:pt idx="45">
                  <c:v>neuroplasticity_neurogenesis_brain_lateralization</c:v>
                </c:pt>
                <c:pt idx="46">
                  <c:v>physical_psychological_changes_adulthood</c:v>
                </c:pt>
                <c:pt idx="47">
                  <c:v>social_changes_adulthood</c:v>
                </c:pt>
                <c:pt idx="48">
                  <c:v>stimulus_hearing_loudness_factors</c:v>
                </c:pt>
                <c:pt idx="49">
                  <c:v>structures_functions_cerebral_cortex</c:v>
                </c:pt>
                <c:pt idx="50">
                  <c:v>structures_functions_limbic_system</c:v>
                </c:pt>
                <c:pt idx="51">
                  <c:v>structures_functions_old_brain</c:v>
                </c:pt>
                <c:pt idx="52">
                  <c:v>summarize_transduction_senses</c:v>
                </c:pt>
                <c:pt idx="53">
                  <c:v>use_marcias_theory</c:v>
                </c:pt>
              </c:strCache>
            </c:strRef>
          </c:cat>
          <c:val>
            <c:numRef>
              <c:f>by_LO!$G$2:$G$55</c:f>
              <c:numCache>
                <c:formatCode>General</c:formatCode>
                <c:ptCount val="54"/>
                <c:pt idx="0">
                  <c:v>0.996667</c:v>
                </c:pt>
                <c:pt idx="1">
                  <c:v>0.98</c:v>
                </c:pt>
                <c:pt idx="2">
                  <c:v>0.99625</c:v>
                </c:pt>
                <c:pt idx="3">
                  <c:v>0.997778</c:v>
                </c:pt>
                <c:pt idx="4">
                  <c:v>0.998519</c:v>
                </c:pt>
                <c:pt idx="5">
                  <c:v>1.0</c:v>
                </c:pt>
                <c:pt idx="6">
                  <c:v>0.996923</c:v>
                </c:pt>
                <c:pt idx="7">
                  <c:v>1.0</c:v>
                </c:pt>
                <c:pt idx="8">
                  <c:v>0.998636</c:v>
                </c:pt>
                <c:pt idx="9">
                  <c:v>1.0</c:v>
                </c:pt>
                <c:pt idx="10">
                  <c:v>1.0</c:v>
                </c:pt>
                <c:pt idx="11">
                  <c:v>0.996667</c:v>
                </c:pt>
                <c:pt idx="12">
                  <c:v>0.994815</c:v>
                </c:pt>
                <c:pt idx="13">
                  <c:v>1.0</c:v>
                </c:pt>
                <c:pt idx="14">
                  <c:v>0.998095</c:v>
                </c:pt>
                <c:pt idx="15">
                  <c:v>1.0</c:v>
                </c:pt>
                <c:pt idx="16">
                  <c:v>1.0</c:v>
                </c:pt>
                <c:pt idx="17">
                  <c:v>0.998947</c:v>
                </c:pt>
                <c:pt idx="18">
                  <c:v>0.982</c:v>
                </c:pt>
                <c:pt idx="19">
                  <c:v>1.0</c:v>
                </c:pt>
                <c:pt idx="20">
                  <c:v>1.0</c:v>
                </c:pt>
                <c:pt idx="21">
                  <c:v>0.96</c:v>
                </c:pt>
                <c:pt idx="22">
                  <c:v>0.9975</c:v>
                </c:pt>
                <c:pt idx="23">
                  <c:v>0.997857</c:v>
                </c:pt>
                <c:pt idx="24">
                  <c:v>0.997647</c:v>
                </c:pt>
                <c:pt idx="25">
                  <c:v>0.965</c:v>
                </c:pt>
                <c:pt idx="26">
                  <c:v>1.0</c:v>
                </c:pt>
                <c:pt idx="27">
                  <c:v>1.0</c:v>
                </c:pt>
                <c:pt idx="28">
                  <c:v>0.999881</c:v>
                </c:pt>
                <c:pt idx="29">
                  <c:v>1.0</c:v>
                </c:pt>
                <c:pt idx="30">
                  <c:v>1.0</c:v>
                </c:pt>
                <c:pt idx="31">
                  <c:v>0.99</c:v>
                </c:pt>
                <c:pt idx="32">
                  <c:v>1.0</c:v>
                </c:pt>
                <c:pt idx="33">
                  <c:v>1.0</c:v>
                </c:pt>
                <c:pt idx="34">
                  <c:v>0.997</c:v>
                </c:pt>
                <c:pt idx="35">
                  <c:v>1.0</c:v>
                </c:pt>
                <c:pt idx="36">
                  <c:v>1.0</c:v>
                </c:pt>
                <c:pt idx="37">
                  <c:v>0.909231</c:v>
                </c:pt>
                <c:pt idx="38">
                  <c:v>0.9925</c:v>
                </c:pt>
                <c:pt idx="39">
                  <c:v>0.928571</c:v>
                </c:pt>
                <c:pt idx="40">
                  <c:v>1.0</c:v>
                </c:pt>
                <c:pt idx="41">
                  <c:v>0.994444</c:v>
                </c:pt>
                <c:pt idx="42">
                  <c:v>0.998182</c:v>
                </c:pt>
                <c:pt idx="43">
                  <c:v>1.0</c:v>
                </c:pt>
                <c:pt idx="44">
                  <c:v>1.0</c:v>
                </c:pt>
                <c:pt idx="45">
                  <c:v>0.998571</c:v>
                </c:pt>
                <c:pt idx="46">
                  <c:v>0.990952</c:v>
                </c:pt>
                <c:pt idx="47">
                  <c:v>0.990357</c:v>
                </c:pt>
                <c:pt idx="48">
                  <c:v>1.0</c:v>
                </c:pt>
                <c:pt idx="49">
                  <c:v>0.998571</c:v>
                </c:pt>
                <c:pt idx="50">
                  <c:v>1.0</c:v>
                </c:pt>
                <c:pt idx="51">
                  <c:v>0.99875</c:v>
                </c:pt>
                <c:pt idx="52">
                  <c:v>0.966</c:v>
                </c:pt>
                <c:pt idx="53">
                  <c:v>1.0</c:v>
                </c:pt>
              </c:numCache>
            </c:numRef>
          </c:val>
          <c:smooth val="0"/>
        </c:ser>
        <c:ser>
          <c:idx val="2"/>
          <c:order val="2"/>
          <c:tx>
            <c:v>Assessment Correct</c:v>
          </c:tx>
          <c:spPr>
            <a:ln w="31750">
              <a:solidFill>
                <a:srgbClr val="9A0624"/>
              </a:solidFill>
            </a:ln>
          </c:spPr>
          <c:marker>
            <c:symbol val="none"/>
          </c:marker>
          <c:cat>
            <c:strRef>
              <c:f>by_LO!$A$2:$A$55</c:f>
              <c:strCache>
                <c:ptCount val="54"/>
                <c:pt idx="0">
                  <c:v>apply_concepts_sensory_psychophysics</c:v>
                </c:pt>
                <c:pt idx="1">
                  <c:v>apply_habituation_technique</c:v>
                </c:pt>
                <c:pt idx="2">
                  <c:v>apply_sensation_perception</c:v>
                </c:pt>
                <c:pt idx="3">
                  <c:v>associate_piaget_with_phenomena</c:v>
                </c:pt>
                <c:pt idx="4">
                  <c:v>compare_brain_approaches_methods</c:v>
                </c:pt>
                <c:pt idx="5">
                  <c:v>define_temperament</c:v>
                </c:pt>
                <c:pt idx="6">
                  <c:v>demonstrate_physiology_function_neuron</c:v>
                </c:pt>
                <c:pt idx="7">
                  <c:v>describe_changes_adolescence</c:v>
                </c:pt>
                <c:pt idx="8">
                  <c:v>describe_change_assimilation_accommodation</c:v>
                </c:pt>
                <c:pt idx="9">
                  <c:v>describe_endocrine_system_functions</c:v>
                </c:pt>
                <c:pt idx="10">
                  <c:v>describe_gate_control_pain</c:v>
                </c:pt>
                <c:pt idx="11">
                  <c:v>describe_process_neurons_communicate</c:v>
                </c:pt>
                <c:pt idx="12">
                  <c:v>differentiate_nervous_system_functions</c:v>
                </c:pt>
                <c:pt idx="13">
                  <c:v>distinguish_among_experiment_types</c:v>
                </c:pt>
                <c:pt idx="14">
                  <c:v>distinguish_brain_method_usage</c:v>
                </c:pt>
                <c:pt idx="15">
                  <c:v>distinguish_conductive_sensorineural_hearing</c:v>
                </c:pt>
                <c:pt idx="16">
                  <c:v>distinguish_frequency_place_hearing</c:v>
                </c:pt>
                <c:pt idx="17">
                  <c:v>ear_structures_auditory_pathway</c:v>
                </c:pt>
                <c:pt idx="18">
                  <c:v>evaluate_kublerross_dying_stages</c:v>
                </c:pt>
                <c:pt idx="19">
                  <c:v>explain_attachment</c:v>
                </c:pt>
                <c:pt idx="20">
                  <c:v>explain_color_vision</c:v>
                </c:pt>
                <c:pt idx="21">
                  <c:v>explain_dementia_prominent_forms</c:v>
                </c:pt>
                <c:pt idx="22">
                  <c:v>explain_neurotransmission</c:v>
                </c:pt>
                <c:pt idx="23">
                  <c:v>explain_perceptual_constancy_perception</c:v>
                </c:pt>
                <c:pt idx="24">
                  <c:v>explain_perceptual_illusions_perception</c:v>
                </c:pt>
                <c:pt idx="25">
                  <c:v>explain_selective_attention_perception</c:v>
                </c:pt>
                <c:pt idx="26">
                  <c:v>explain_self_concept</c:v>
                </c:pt>
                <c:pt idx="27">
                  <c:v>explain_sensory_interaction_examples</c:v>
                </c:pt>
                <c:pt idx="28">
                  <c:v>explain_transduction</c:v>
                </c:pt>
                <c:pt idx="29">
                  <c:v>explain_wavelength_visual_spectrum</c:v>
                </c:pt>
                <c:pt idx="30">
                  <c:v>identify_behaviors_adolescence</c:v>
                </c:pt>
                <c:pt idx="31">
                  <c:v>identify_brain_changes_adolescence</c:v>
                </c:pt>
                <c:pt idx="32">
                  <c:v>identify_characteristics_of_stages</c:v>
                </c:pt>
                <c:pt idx="33">
                  <c:v>identify_cognitive_changes_adolescence</c:v>
                </c:pt>
                <c:pt idx="34">
                  <c:v>identify_cues_depth_perception</c:v>
                </c:pt>
                <c:pt idx="35">
                  <c:v>identify_cues_perception_of_motion</c:v>
                </c:pt>
                <c:pt idx="36">
                  <c:v>identify_features_of_vygotsky</c:v>
                </c:pt>
                <c:pt idx="37">
                  <c:v>identify_infant_reflexes</c:v>
                </c:pt>
                <c:pt idx="38">
                  <c:v>identify_longitudinal_and_cross_sectional</c:v>
                </c:pt>
                <c:pt idx="39">
                  <c:v>identify_obstacles_to_development</c:v>
                </c:pt>
                <c:pt idx="40">
                  <c:v>identify_reasoning_fallacies</c:v>
                </c:pt>
                <c:pt idx="41">
                  <c:v>identify_structures_neural_pathway</c:v>
                </c:pt>
                <c:pt idx="42">
                  <c:v>identify_understand_eye_structures</c:v>
                </c:pt>
                <c:pt idx="43">
                  <c:v>list_gestalt_principles</c:v>
                </c:pt>
                <c:pt idx="44">
                  <c:v>list_parenting_styles</c:v>
                </c:pt>
                <c:pt idx="45">
                  <c:v>neuroplasticity_neurogenesis_brain_lateralization</c:v>
                </c:pt>
                <c:pt idx="46">
                  <c:v>physical_psychological_changes_adulthood</c:v>
                </c:pt>
                <c:pt idx="47">
                  <c:v>social_changes_adulthood</c:v>
                </c:pt>
                <c:pt idx="48">
                  <c:v>stimulus_hearing_loudness_factors</c:v>
                </c:pt>
                <c:pt idx="49">
                  <c:v>structures_functions_cerebral_cortex</c:v>
                </c:pt>
                <c:pt idx="50">
                  <c:v>structures_functions_limbic_system</c:v>
                </c:pt>
                <c:pt idx="51">
                  <c:v>structures_functions_old_brain</c:v>
                </c:pt>
                <c:pt idx="52">
                  <c:v>summarize_transduction_senses</c:v>
                </c:pt>
                <c:pt idx="53">
                  <c:v>use_marcias_theory</c:v>
                </c:pt>
              </c:strCache>
            </c:strRef>
          </c:cat>
          <c:val>
            <c:numRef>
              <c:f>by_LO!$J$2:$J$55</c:f>
              <c:numCache>
                <c:formatCode>General</c:formatCode>
                <c:ptCount val="54"/>
                <c:pt idx="0">
                  <c:v>0.7425</c:v>
                </c:pt>
                <c:pt idx="1">
                  <c:v>0.78</c:v>
                </c:pt>
                <c:pt idx="2">
                  <c:v>0.79</c:v>
                </c:pt>
                <c:pt idx="3">
                  <c:v>0.51375</c:v>
                </c:pt>
                <c:pt idx="4">
                  <c:v>0.738571</c:v>
                </c:pt>
                <c:pt idx="5">
                  <c:v>0.0</c:v>
                </c:pt>
                <c:pt idx="6">
                  <c:v>0.841429</c:v>
                </c:pt>
                <c:pt idx="7">
                  <c:v>0.8875</c:v>
                </c:pt>
                <c:pt idx="8">
                  <c:v>0.555</c:v>
                </c:pt>
                <c:pt idx="9">
                  <c:v>0.856667</c:v>
                </c:pt>
                <c:pt idx="10">
                  <c:v>0.645</c:v>
                </c:pt>
                <c:pt idx="11">
                  <c:v>0.898</c:v>
                </c:pt>
                <c:pt idx="12">
                  <c:v>0.829333</c:v>
                </c:pt>
                <c:pt idx="13">
                  <c:v>0.703333</c:v>
                </c:pt>
                <c:pt idx="14">
                  <c:v>0.7425</c:v>
                </c:pt>
                <c:pt idx="15">
                  <c:v>0.805</c:v>
                </c:pt>
                <c:pt idx="16">
                  <c:v>0.81</c:v>
                </c:pt>
                <c:pt idx="17">
                  <c:v>0.875</c:v>
                </c:pt>
                <c:pt idx="18">
                  <c:v>0.885</c:v>
                </c:pt>
                <c:pt idx="19">
                  <c:v>0.685</c:v>
                </c:pt>
                <c:pt idx="20">
                  <c:v>0.82</c:v>
                </c:pt>
                <c:pt idx="21">
                  <c:v>0.816667</c:v>
                </c:pt>
                <c:pt idx="22">
                  <c:v>0.81</c:v>
                </c:pt>
                <c:pt idx="23">
                  <c:v>0.57</c:v>
                </c:pt>
                <c:pt idx="24">
                  <c:v>0.52</c:v>
                </c:pt>
                <c:pt idx="25">
                  <c:v>0.685</c:v>
                </c:pt>
                <c:pt idx="26">
                  <c:v>0.0</c:v>
                </c:pt>
                <c:pt idx="27">
                  <c:v>0.766667</c:v>
                </c:pt>
                <c:pt idx="28">
                  <c:v>0.85</c:v>
                </c:pt>
                <c:pt idx="29">
                  <c:v>0.78</c:v>
                </c:pt>
                <c:pt idx="30">
                  <c:v>0.83</c:v>
                </c:pt>
                <c:pt idx="31">
                  <c:v>0.92</c:v>
                </c:pt>
                <c:pt idx="32">
                  <c:v>0.814</c:v>
                </c:pt>
                <c:pt idx="33">
                  <c:v>0.79</c:v>
                </c:pt>
                <c:pt idx="34">
                  <c:v>0.7425</c:v>
                </c:pt>
                <c:pt idx="35">
                  <c:v>0.22</c:v>
                </c:pt>
                <c:pt idx="36">
                  <c:v>0.76</c:v>
                </c:pt>
                <c:pt idx="37">
                  <c:v>0.855</c:v>
                </c:pt>
                <c:pt idx="38">
                  <c:v>0.88</c:v>
                </c:pt>
                <c:pt idx="39">
                  <c:v>0.945</c:v>
                </c:pt>
                <c:pt idx="40">
                  <c:v>0.68</c:v>
                </c:pt>
                <c:pt idx="41">
                  <c:v>0.7275</c:v>
                </c:pt>
                <c:pt idx="42">
                  <c:v>0.87</c:v>
                </c:pt>
                <c:pt idx="43">
                  <c:v>0.64</c:v>
                </c:pt>
                <c:pt idx="44">
                  <c:v>0.823333</c:v>
                </c:pt>
                <c:pt idx="45">
                  <c:v>0.838</c:v>
                </c:pt>
                <c:pt idx="46">
                  <c:v>0.915</c:v>
                </c:pt>
                <c:pt idx="47">
                  <c:v>0.89</c:v>
                </c:pt>
                <c:pt idx="48">
                  <c:v>0.645</c:v>
                </c:pt>
                <c:pt idx="49">
                  <c:v>0.884</c:v>
                </c:pt>
                <c:pt idx="50">
                  <c:v>0.856667</c:v>
                </c:pt>
                <c:pt idx="51">
                  <c:v>0.878</c:v>
                </c:pt>
                <c:pt idx="52">
                  <c:v>0.816</c:v>
                </c:pt>
                <c:pt idx="53">
                  <c:v>0.71</c:v>
                </c:pt>
              </c:numCache>
            </c:numRef>
          </c:val>
          <c:smooth val="0"/>
        </c:ser>
        <c:dLbls>
          <c:showLegendKey val="0"/>
          <c:showVal val="0"/>
          <c:showCatName val="0"/>
          <c:showSerName val="0"/>
          <c:showPercent val="0"/>
          <c:showBubbleSize val="0"/>
        </c:dLbls>
        <c:marker val="1"/>
        <c:smooth val="0"/>
        <c:axId val="-2086311992"/>
        <c:axId val="-2086309016"/>
      </c:lineChart>
      <c:catAx>
        <c:axId val="-2086311992"/>
        <c:scaling>
          <c:orientation val="minMax"/>
        </c:scaling>
        <c:delete val="0"/>
        <c:axPos val="b"/>
        <c:majorTickMark val="out"/>
        <c:minorTickMark val="none"/>
        <c:tickLblPos val="nextTo"/>
        <c:crossAx val="-2086309016"/>
        <c:crosses val="autoZero"/>
        <c:auto val="1"/>
        <c:lblAlgn val="ctr"/>
        <c:lblOffset val="100"/>
        <c:noMultiLvlLbl val="0"/>
      </c:catAx>
      <c:valAx>
        <c:axId val="-2086309016"/>
        <c:scaling>
          <c:orientation val="minMax"/>
        </c:scaling>
        <c:delete val="0"/>
        <c:axPos val="l"/>
        <c:majorGridlines/>
        <c:numFmt formatCode="General" sourceLinked="1"/>
        <c:majorTickMark val="out"/>
        <c:minorTickMark val="none"/>
        <c:tickLblPos val="nextTo"/>
        <c:crossAx val="-20863119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Sheet1!$B$1</c:f>
              <c:strCache>
                <c:ptCount val="1"/>
                <c:pt idx="0">
                  <c:v>Success Rates</c:v>
                </c:pt>
              </c:strCache>
            </c:strRef>
          </c:tx>
          <c:spPr>
            <a:solidFill>
              <a:srgbClr val="9A0624"/>
            </a:solidFill>
          </c:spPr>
          <c:invertIfNegative val="0"/>
          <c:cat>
            <c:strRef>
              <c:f>Sheet1!$A$2:$A$5</c:f>
              <c:strCache>
                <c:ptCount val="4"/>
                <c:pt idx="0">
                  <c:v>Asian</c:v>
                </c:pt>
                <c:pt idx="1">
                  <c:v>White</c:v>
                </c:pt>
                <c:pt idx="2">
                  <c:v>Black</c:v>
                </c:pt>
                <c:pt idx="3">
                  <c:v>Latino</c:v>
                </c:pt>
              </c:strCache>
            </c:strRef>
          </c:cat>
          <c:val>
            <c:numRef>
              <c:f>Sheet1!$B$2:$B$5</c:f>
              <c:numCache>
                <c:formatCode>0%</c:formatCode>
                <c:ptCount val="4"/>
                <c:pt idx="0">
                  <c:v>0.33</c:v>
                </c:pt>
                <c:pt idx="1">
                  <c:v>0.27</c:v>
                </c:pt>
                <c:pt idx="2">
                  <c:v>0.15</c:v>
                </c:pt>
                <c:pt idx="3">
                  <c:v>0.18</c:v>
                </c:pt>
              </c:numCache>
            </c:numRef>
          </c:val>
        </c:ser>
        <c:dLbls>
          <c:showLegendKey val="0"/>
          <c:showVal val="1"/>
          <c:showCatName val="0"/>
          <c:showSerName val="0"/>
          <c:showPercent val="0"/>
          <c:showBubbleSize val="0"/>
        </c:dLbls>
        <c:gapWidth val="150"/>
        <c:axId val="2129255640"/>
        <c:axId val="2129258616"/>
      </c:barChart>
      <c:catAx>
        <c:axId val="2129255640"/>
        <c:scaling>
          <c:orientation val="minMax"/>
        </c:scaling>
        <c:delete val="0"/>
        <c:axPos val="b"/>
        <c:majorTickMark val="out"/>
        <c:minorTickMark val="none"/>
        <c:tickLblPos val="nextTo"/>
        <c:crossAx val="2129258616"/>
        <c:crosses val="autoZero"/>
        <c:auto val="1"/>
        <c:lblAlgn val="ctr"/>
        <c:lblOffset val="100"/>
        <c:noMultiLvlLbl val="0"/>
      </c:catAx>
      <c:valAx>
        <c:axId val="2129258616"/>
        <c:scaling>
          <c:orientation val="minMax"/>
          <c:max val="0.5"/>
        </c:scaling>
        <c:delete val="0"/>
        <c:axPos val="l"/>
        <c:majorGridlines/>
        <c:numFmt formatCode="0%" sourceLinked="1"/>
        <c:majorTickMark val="out"/>
        <c:minorTickMark val="none"/>
        <c:tickLblPos val="nextTo"/>
        <c:crossAx val="2129255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AB17E-377B-184D-A89A-3F7646382CE4}" type="doc">
      <dgm:prSet loTypeId="urn:microsoft.com/office/officeart/2005/8/layout/vList5" loCatId="" qsTypeId="urn:microsoft.com/office/officeart/2005/8/quickstyle/simple4" qsCatId="simple" csTypeId="urn:microsoft.com/office/officeart/2005/8/colors/accent0_1" csCatId="mainScheme" phldr="1"/>
      <dgm:spPr/>
      <dgm:t>
        <a:bodyPr/>
        <a:lstStyle/>
        <a:p>
          <a:endParaRPr lang="en-US"/>
        </a:p>
      </dgm:t>
    </dgm:pt>
    <dgm:pt modelId="{561B9379-3D37-024F-91AB-6296ED745AE8}">
      <dgm:prSet phldrT="[Text]"/>
      <dgm:spPr/>
      <dgm:t>
        <a:bodyPr/>
        <a:lstStyle/>
        <a:p>
          <a:r>
            <a:rPr lang="en-US" dirty="0" smtClean="0"/>
            <a:t>Science</a:t>
          </a:r>
          <a:endParaRPr lang="en-US" dirty="0"/>
        </a:p>
      </dgm:t>
    </dgm:pt>
    <dgm:pt modelId="{404287E2-AFD6-5240-8CAD-B1AC7E2F4032}" type="parTrans" cxnId="{130F5B45-CC39-A941-868A-092F11796885}">
      <dgm:prSet/>
      <dgm:spPr/>
      <dgm:t>
        <a:bodyPr/>
        <a:lstStyle/>
        <a:p>
          <a:endParaRPr lang="en-US"/>
        </a:p>
      </dgm:t>
    </dgm:pt>
    <dgm:pt modelId="{8D039549-239C-6540-99CA-809CF4DE0243}" type="sibTrans" cxnId="{130F5B45-CC39-A941-868A-092F11796885}">
      <dgm:prSet/>
      <dgm:spPr/>
      <dgm:t>
        <a:bodyPr/>
        <a:lstStyle/>
        <a:p>
          <a:endParaRPr lang="en-US"/>
        </a:p>
      </dgm:t>
    </dgm:pt>
    <dgm:pt modelId="{1E205688-C12E-A84B-BBDB-E2D9A1DD5395}">
      <dgm:prSet phldrT="[Text]"/>
      <dgm:spPr/>
      <dgm:t>
        <a:bodyPr/>
        <a:lstStyle/>
        <a:p>
          <a:r>
            <a:rPr lang="en-US" dirty="0" smtClean="0"/>
            <a:t>Technology</a:t>
          </a:r>
          <a:endParaRPr lang="en-US" dirty="0"/>
        </a:p>
      </dgm:t>
    </dgm:pt>
    <dgm:pt modelId="{C64CEAA9-BF8F-8F42-81D2-5ADF7C7EAB16}" type="parTrans" cxnId="{47250345-442A-834B-8E94-102C35B990D7}">
      <dgm:prSet/>
      <dgm:spPr/>
      <dgm:t>
        <a:bodyPr/>
        <a:lstStyle/>
        <a:p>
          <a:endParaRPr lang="en-US"/>
        </a:p>
      </dgm:t>
    </dgm:pt>
    <dgm:pt modelId="{DF0A70C5-AA49-C349-95E6-C45DD9CC95A5}" type="sibTrans" cxnId="{47250345-442A-834B-8E94-102C35B990D7}">
      <dgm:prSet/>
      <dgm:spPr/>
      <dgm:t>
        <a:bodyPr/>
        <a:lstStyle/>
        <a:p>
          <a:endParaRPr lang="en-US"/>
        </a:p>
      </dgm:t>
    </dgm:pt>
    <dgm:pt modelId="{91E20FCD-BBEC-8749-BE71-7727C48B28B4}">
      <dgm:prSet phldrT="[Text]"/>
      <dgm:spPr/>
      <dgm:t>
        <a:bodyPr/>
        <a:lstStyle/>
        <a:p>
          <a:r>
            <a:rPr lang="en-US" dirty="0" smtClean="0"/>
            <a:t>Teams</a:t>
          </a:r>
        </a:p>
      </dgm:t>
    </dgm:pt>
    <dgm:pt modelId="{FBAB0517-38A6-7B4E-B13C-A9B3E7A76785}" type="parTrans" cxnId="{2C589A68-6C38-2840-8A13-1ECF5B56AD9A}">
      <dgm:prSet/>
      <dgm:spPr/>
      <dgm:t>
        <a:bodyPr/>
        <a:lstStyle/>
        <a:p>
          <a:endParaRPr lang="en-US"/>
        </a:p>
      </dgm:t>
    </dgm:pt>
    <dgm:pt modelId="{30BEA16C-DD33-7540-B198-D1E68A3DB00F}" type="sibTrans" cxnId="{2C589A68-6C38-2840-8A13-1ECF5B56AD9A}">
      <dgm:prSet/>
      <dgm:spPr/>
      <dgm:t>
        <a:bodyPr/>
        <a:lstStyle/>
        <a:p>
          <a:endParaRPr lang="en-US"/>
        </a:p>
      </dgm:t>
    </dgm:pt>
    <dgm:pt modelId="{FFCD0B9E-1CEF-1B48-AD18-86C6E02F4200}">
      <dgm:prSet phldrT="[Text]"/>
      <dgm:spPr/>
      <dgm:t>
        <a:bodyPr/>
        <a:lstStyle/>
        <a:p>
          <a:r>
            <a:rPr lang="en-US" dirty="0" smtClean="0"/>
            <a:t>Data</a:t>
          </a:r>
          <a:endParaRPr lang="en-US" dirty="0"/>
        </a:p>
      </dgm:t>
    </dgm:pt>
    <dgm:pt modelId="{A43A3643-5FF1-484F-A959-AC2877CC82A5}" type="parTrans" cxnId="{88034581-889E-E841-9EDF-1AE2DDCAD51F}">
      <dgm:prSet/>
      <dgm:spPr/>
      <dgm:t>
        <a:bodyPr/>
        <a:lstStyle/>
        <a:p>
          <a:endParaRPr lang="en-US"/>
        </a:p>
      </dgm:t>
    </dgm:pt>
    <dgm:pt modelId="{7918063A-81C3-8C46-A3C8-BEB67F1EEEEC}" type="sibTrans" cxnId="{88034581-889E-E841-9EDF-1AE2DDCAD51F}">
      <dgm:prSet/>
      <dgm:spPr/>
      <dgm:t>
        <a:bodyPr/>
        <a:lstStyle/>
        <a:p>
          <a:endParaRPr lang="en-US"/>
        </a:p>
      </dgm:t>
    </dgm:pt>
    <dgm:pt modelId="{27FA0A39-14BC-5C4F-8153-73ED0136F3BE}">
      <dgm:prSet phldrT="[Text]"/>
      <dgm:spPr/>
      <dgm:t>
        <a:bodyPr/>
        <a:lstStyle/>
        <a:p>
          <a:r>
            <a:rPr lang="en-US" dirty="0" smtClean="0"/>
            <a:t>Science of Learning</a:t>
          </a:r>
          <a:endParaRPr lang="en-US" dirty="0"/>
        </a:p>
      </dgm:t>
    </dgm:pt>
    <dgm:pt modelId="{7CB6EF17-8570-4543-83E4-1A9316B3367D}" type="parTrans" cxnId="{79C61E27-4388-8841-9687-F98D4837EA8A}">
      <dgm:prSet/>
      <dgm:spPr/>
      <dgm:t>
        <a:bodyPr/>
        <a:lstStyle/>
        <a:p>
          <a:endParaRPr lang="en-US"/>
        </a:p>
      </dgm:t>
    </dgm:pt>
    <dgm:pt modelId="{70E3ADB1-5F4D-6943-BB0F-CA9708955ADB}" type="sibTrans" cxnId="{79C61E27-4388-8841-9687-F98D4837EA8A}">
      <dgm:prSet/>
      <dgm:spPr/>
      <dgm:t>
        <a:bodyPr/>
        <a:lstStyle/>
        <a:p>
          <a:endParaRPr lang="en-US"/>
        </a:p>
      </dgm:t>
    </dgm:pt>
    <dgm:pt modelId="{F03B725A-0942-7347-A5A0-BBB994079598}">
      <dgm:prSet phldrT="[Text]"/>
      <dgm:spPr/>
      <dgm:t>
        <a:bodyPr/>
        <a:lstStyle/>
        <a:p>
          <a:r>
            <a:rPr lang="en-US" dirty="0" smtClean="0"/>
            <a:t>Evaluation</a:t>
          </a:r>
          <a:endParaRPr lang="en-US" dirty="0"/>
        </a:p>
      </dgm:t>
    </dgm:pt>
    <dgm:pt modelId="{0EE4AE00-A0B2-164D-B7FE-6610F1CEFA65}" type="parTrans" cxnId="{075BAFBA-F138-8E40-A301-F1225EF1238A}">
      <dgm:prSet/>
      <dgm:spPr/>
      <dgm:t>
        <a:bodyPr/>
        <a:lstStyle/>
        <a:p>
          <a:endParaRPr lang="en-US"/>
        </a:p>
      </dgm:t>
    </dgm:pt>
    <dgm:pt modelId="{FCFB94B7-CAC8-FC43-842E-1829087AEBF2}" type="sibTrans" cxnId="{075BAFBA-F138-8E40-A301-F1225EF1238A}">
      <dgm:prSet/>
      <dgm:spPr/>
      <dgm:t>
        <a:bodyPr/>
        <a:lstStyle/>
        <a:p>
          <a:endParaRPr lang="en-US"/>
        </a:p>
      </dgm:t>
    </dgm:pt>
    <dgm:pt modelId="{748C8ADD-D367-104F-8BBB-19D3ACFDE9D1}">
      <dgm:prSet phldrT="[Text]"/>
      <dgm:spPr/>
      <dgm:t>
        <a:bodyPr/>
        <a:lstStyle/>
        <a:p>
          <a:r>
            <a:rPr lang="en-US" dirty="0" smtClean="0"/>
            <a:t>Improvement</a:t>
          </a:r>
          <a:endParaRPr lang="en-US" dirty="0"/>
        </a:p>
      </dgm:t>
    </dgm:pt>
    <dgm:pt modelId="{BF5539AE-A4F4-E745-898C-3D72C2EF1DEE}" type="parTrans" cxnId="{4BE9251C-A32F-5343-929B-A269053D7256}">
      <dgm:prSet/>
      <dgm:spPr/>
      <dgm:t>
        <a:bodyPr/>
        <a:lstStyle/>
        <a:p>
          <a:endParaRPr lang="en-US"/>
        </a:p>
      </dgm:t>
    </dgm:pt>
    <dgm:pt modelId="{D130EBFB-BBA1-594C-B5DD-EA6AA02F019F}" type="sibTrans" cxnId="{4BE9251C-A32F-5343-929B-A269053D7256}">
      <dgm:prSet/>
      <dgm:spPr/>
      <dgm:t>
        <a:bodyPr/>
        <a:lstStyle/>
        <a:p>
          <a:endParaRPr lang="en-US"/>
        </a:p>
      </dgm:t>
    </dgm:pt>
    <dgm:pt modelId="{FB9C6947-EE40-F54F-9A11-2B276994673E}">
      <dgm:prSet phldrT="[Text]"/>
      <dgm:spPr/>
      <dgm:t>
        <a:bodyPr/>
        <a:lstStyle/>
        <a:p>
          <a:r>
            <a:rPr lang="en-US" dirty="0" smtClean="0"/>
            <a:t>Platform</a:t>
          </a:r>
          <a:endParaRPr lang="en-US" dirty="0"/>
        </a:p>
      </dgm:t>
    </dgm:pt>
    <dgm:pt modelId="{5CAE68F3-5C41-9A46-A3A4-F2E2A7CB974B}" type="parTrans" cxnId="{38140E28-56E9-A044-A4E7-A21E0DF995A6}">
      <dgm:prSet/>
      <dgm:spPr/>
      <dgm:t>
        <a:bodyPr/>
        <a:lstStyle/>
        <a:p>
          <a:endParaRPr lang="en-US"/>
        </a:p>
      </dgm:t>
    </dgm:pt>
    <dgm:pt modelId="{B2A60F7E-334B-BB45-A4A9-02549BC4A2A8}" type="sibTrans" cxnId="{38140E28-56E9-A044-A4E7-A21E0DF995A6}">
      <dgm:prSet/>
      <dgm:spPr/>
      <dgm:t>
        <a:bodyPr/>
        <a:lstStyle/>
        <a:p>
          <a:endParaRPr lang="en-US"/>
        </a:p>
      </dgm:t>
    </dgm:pt>
    <dgm:pt modelId="{6A0D9F4A-AD7C-4440-B400-0643F7EC5AFC}">
      <dgm:prSet phldrT="[Text]"/>
      <dgm:spPr/>
      <dgm:t>
        <a:bodyPr/>
        <a:lstStyle/>
        <a:p>
          <a:r>
            <a:rPr lang="en-US" dirty="0" smtClean="0"/>
            <a:t>In-course Affordances</a:t>
          </a:r>
          <a:endParaRPr lang="en-US" dirty="0"/>
        </a:p>
      </dgm:t>
    </dgm:pt>
    <dgm:pt modelId="{FB4DF213-8F6B-2443-BF45-C7EF4F68A495}" type="parTrans" cxnId="{093D9E0F-5A3B-124D-B11B-F63EA8ABEFE8}">
      <dgm:prSet/>
      <dgm:spPr/>
      <dgm:t>
        <a:bodyPr/>
        <a:lstStyle/>
        <a:p>
          <a:endParaRPr lang="en-US"/>
        </a:p>
      </dgm:t>
    </dgm:pt>
    <dgm:pt modelId="{A30CE4B8-AB4D-D942-B977-1EF780756B68}" type="sibTrans" cxnId="{093D9E0F-5A3B-124D-B11B-F63EA8ABEFE8}">
      <dgm:prSet/>
      <dgm:spPr/>
      <dgm:t>
        <a:bodyPr/>
        <a:lstStyle/>
        <a:p>
          <a:endParaRPr lang="en-US"/>
        </a:p>
      </dgm:t>
    </dgm:pt>
    <dgm:pt modelId="{715291D1-8E37-C742-9255-D2408165703A}">
      <dgm:prSet phldrT="[Text]"/>
      <dgm:spPr/>
      <dgm:t>
        <a:bodyPr/>
        <a:lstStyle/>
        <a:p>
          <a:r>
            <a:rPr lang="en-US" dirty="0" smtClean="0"/>
            <a:t>Team-based Development</a:t>
          </a:r>
        </a:p>
      </dgm:t>
    </dgm:pt>
    <dgm:pt modelId="{8327549C-DC22-964F-9240-1C78CF1233D4}" type="parTrans" cxnId="{C201A1A7-0D9E-444E-9A65-DE76D5999725}">
      <dgm:prSet/>
      <dgm:spPr/>
      <dgm:t>
        <a:bodyPr/>
        <a:lstStyle/>
        <a:p>
          <a:endParaRPr lang="en-US"/>
        </a:p>
      </dgm:t>
    </dgm:pt>
    <dgm:pt modelId="{0CAD5F47-5DD9-B642-9B22-BFF8C4C75A0A}" type="sibTrans" cxnId="{C201A1A7-0D9E-444E-9A65-DE76D5999725}">
      <dgm:prSet/>
      <dgm:spPr/>
      <dgm:t>
        <a:bodyPr/>
        <a:lstStyle/>
        <a:p>
          <a:endParaRPr lang="en-US"/>
        </a:p>
      </dgm:t>
    </dgm:pt>
    <dgm:pt modelId="{53F74528-F804-0E43-B388-2E4AF1CA6B82}">
      <dgm:prSet phldrT="[Text]"/>
      <dgm:spPr/>
      <dgm:t>
        <a:bodyPr/>
        <a:lstStyle/>
        <a:p>
          <a:r>
            <a:rPr lang="en-US" dirty="0" smtClean="0"/>
            <a:t>Communities of Research and Use</a:t>
          </a:r>
        </a:p>
      </dgm:t>
    </dgm:pt>
    <dgm:pt modelId="{B97D43F7-BF59-2540-B041-C9A604062284}" type="parTrans" cxnId="{19168D78-6D60-EE4A-B2F7-412F1A5EC43E}">
      <dgm:prSet/>
      <dgm:spPr/>
      <dgm:t>
        <a:bodyPr/>
        <a:lstStyle/>
        <a:p>
          <a:endParaRPr lang="en-US"/>
        </a:p>
      </dgm:t>
    </dgm:pt>
    <dgm:pt modelId="{20AA12CE-B605-F74F-8762-6FF1361D43E5}" type="sibTrans" cxnId="{19168D78-6D60-EE4A-B2F7-412F1A5EC43E}">
      <dgm:prSet/>
      <dgm:spPr/>
      <dgm:t>
        <a:bodyPr/>
        <a:lstStyle/>
        <a:p>
          <a:endParaRPr lang="en-US"/>
        </a:p>
      </dgm:t>
    </dgm:pt>
    <dgm:pt modelId="{9D56CF65-E9D5-3549-AB6E-AC323138192F}">
      <dgm:prSet phldrT="[Text]"/>
      <dgm:spPr/>
      <dgm:t>
        <a:bodyPr/>
        <a:lstStyle/>
        <a:p>
          <a:r>
            <a:rPr lang="en-US" dirty="0" smtClean="0"/>
            <a:t>Capture</a:t>
          </a:r>
          <a:endParaRPr lang="en-US" dirty="0"/>
        </a:p>
      </dgm:t>
    </dgm:pt>
    <dgm:pt modelId="{887D04A2-29CE-5F45-A738-E5FD6A0A1C30}" type="parTrans" cxnId="{B74E86AB-3E00-8345-9A21-E502E4F1965A}">
      <dgm:prSet/>
      <dgm:spPr/>
      <dgm:t>
        <a:bodyPr/>
        <a:lstStyle/>
        <a:p>
          <a:endParaRPr lang="en-US"/>
        </a:p>
      </dgm:t>
    </dgm:pt>
    <dgm:pt modelId="{1521FE00-AECC-2242-BA98-AF2A9D86C371}" type="sibTrans" cxnId="{B74E86AB-3E00-8345-9A21-E502E4F1965A}">
      <dgm:prSet/>
      <dgm:spPr/>
      <dgm:t>
        <a:bodyPr/>
        <a:lstStyle/>
        <a:p>
          <a:endParaRPr lang="en-US"/>
        </a:p>
      </dgm:t>
    </dgm:pt>
    <dgm:pt modelId="{26089ACD-1FBE-D24C-9B56-0111F829B05C}">
      <dgm:prSet phldrT="[Text]"/>
      <dgm:spPr/>
      <dgm:t>
        <a:bodyPr/>
        <a:lstStyle/>
        <a:p>
          <a:r>
            <a:rPr lang="en-US" dirty="0" smtClean="0"/>
            <a:t>In-course Use</a:t>
          </a:r>
          <a:endParaRPr lang="en-US" dirty="0"/>
        </a:p>
      </dgm:t>
    </dgm:pt>
    <dgm:pt modelId="{DA998AC9-B9F2-ED4E-BEAA-92D4269D205B}" type="parTrans" cxnId="{3590B5E1-D042-5F4B-B4AC-D8D94619CEB9}">
      <dgm:prSet/>
      <dgm:spPr/>
      <dgm:t>
        <a:bodyPr/>
        <a:lstStyle/>
        <a:p>
          <a:endParaRPr lang="en-US"/>
        </a:p>
      </dgm:t>
    </dgm:pt>
    <dgm:pt modelId="{5A5F34E2-4FFE-FF45-81B7-6D557FDE5EA8}" type="sibTrans" cxnId="{3590B5E1-D042-5F4B-B4AC-D8D94619CEB9}">
      <dgm:prSet/>
      <dgm:spPr/>
      <dgm:t>
        <a:bodyPr/>
        <a:lstStyle/>
        <a:p>
          <a:endParaRPr lang="en-US"/>
        </a:p>
      </dgm:t>
    </dgm:pt>
    <dgm:pt modelId="{100A75BA-E315-EB48-B7FC-B6DD4F8E2527}">
      <dgm:prSet phldrT="[Text]"/>
      <dgm:spPr/>
      <dgm:t>
        <a:bodyPr/>
        <a:lstStyle/>
        <a:p>
          <a:r>
            <a:rPr lang="en-US" dirty="0" smtClean="0"/>
            <a:t>Iterative Improvement</a:t>
          </a:r>
          <a:endParaRPr lang="en-US" dirty="0"/>
        </a:p>
      </dgm:t>
    </dgm:pt>
    <dgm:pt modelId="{6F03B1C3-CDCF-4545-AB99-7A60F70B9AF9}" type="parTrans" cxnId="{4D3E9EF1-9735-A94A-A561-CA8952CB05D6}">
      <dgm:prSet/>
      <dgm:spPr/>
      <dgm:t>
        <a:bodyPr/>
        <a:lstStyle/>
        <a:p>
          <a:endParaRPr lang="en-US"/>
        </a:p>
      </dgm:t>
    </dgm:pt>
    <dgm:pt modelId="{539111B8-14E7-2342-BF00-7EA92A365E45}" type="sibTrans" cxnId="{4D3E9EF1-9735-A94A-A561-CA8952CB05D6}">
      <dgm:prSet/>
      <dgm:spPr/>
      <dgm:t>
        <a:bodyPr/>
        <a:lstStyle/>
        <a:p>
          <a:endParaRPr lang="en-US"/>
        </a:p>
      </dgm:t>
    </dgm:pt>
    <dgm:pt modelId="{F4F77609-1691-E544-AA31-60A559F2CC79}">
      <dgm:prSet phldrT="[Text]"/>
      <dgm:spPr/>
      <dgm:t>
        <a:bodyPr/>
        <a:lstStyle/>
        <a:p>
          <a:r>
            <a:rPr lang="en-US" dirty="0" smtClean="0"/>
            <a:t>Research</a:t>
          </a:r>
          <a:endParaRPr lang="en-US" dirty="0"/>
        </a:p>
      </dgm:t>
    </dgm:pt>
    <dgm:pt modelId="{D727F400-0DF1-C347-98D4-4CC66F0F7D92}" type="parTrans" cxnId="{D2756698-36B0-174C-A2E4-B7B31F59F8D8}">
      <dgm:prSet/>
      <dgm:spPr/>
      <dgm:t>
        <a:bodyPr/>
        <a:lstStyle/>
        <a:p>
          <a:endParaRPr lang="en-US"/>
        </a:p>
      </dgm:t>
    </dgm:pt>
    <dgm:pt modelId="{E4BB1948-E80B-0242-808D-0129E3C548C0}" type="sibTrans" cxnId="{D2756698-36B0-174C-A2E4-B7B31F59F8D8}">
      <dgm:prSet/>
      <dgm:spPr/>
      <dgm:t>
        <a:bodyPr/>
        <a:lstStyle/>
        <a:p>
          <a:endParaRPr lang="en-US"/>
        </a:p>
      </dgm:t>
    </dgm:pt>
    <dgm:pt modelId="{0CC088D4-0799-A342-B9D5-80168D02C21F}" type="pres">
      <dgm:prSet presAssocID="{7F2AB17E-377B-184D-A89A-3F7646382CE4}" presName="Name0" presStyleCnt="0">
        <dgm:presLayoutVars>
          <dgm:dir/>
          <dgm:animLvl val="lvl"/>
          <dgm:resizeHandles val="exact"/>
        </dgm:presLayoutVars>
      </dgm:prSet>
      <dgm:spPr/>
    </dgm:pt>
    <dgm:pt modelId="{5AD2A265-5875-2C4F-B339-F8B06D01693B}" type="pres">
      <dgm:prSet presAssocID="{561B9379-3D37-024F-91AB-6296ED745AE8}" presName="linNode" presStyleCnt="0"/>
      <dgm:spPr/>
    </dgm:pt>
    <dgm:pt modelId="{221A62B3-812C-274F-BEDD-033A792A74DD}" type="pres">
      <dgm:prSet presAssocID="{561B9379-3D37-024F-91AB-6296ED745AE8}" presName="parentText" presStyleLbl="node1" presStyleIdx="0" presStyleCnt="4">
        <dgm:presLayoutVars>
          <dgm:chMax val="1"/>
          <dgm:bulletEnabled val="1"/>
        </dgm:presLayoutVars>
      </dgm:prSet>
      <dgm:spPr/>
    </dgm:pt>
    <dgm:pt modelId="{10708A9B-29FE-0E4E-90D0-44B2D9753C79}" type="pres">
      <dgm:prSet presAssocID="{561B9379-3D37-024F-91AB-6296ED745AE8}" presName="descendantText" presStyleLbl="alignAccFollowNode1" presStyleIdx="0" presStyleCnt="4">
        <dgm:presLayoutVars>
          <dgm:bulletEnabled val="1"/>
        </dgm:presLayoutVars>
      </dgm:prSet>
      <dgm:spPr/>
    </dgm:pt>
    <dgm:pt modelId="{8DE2CA6D-18AE-1046-B513-0BF4B02BF876}" type="pres">
      <dgm:prSet presAssocID="{8D039549-239C-6540-99CA-809CF4DE0243}" presName="sp" presStyleCnt="0"/>
      <dgm:spPr/>
    </dgm:pt>
    <dgm:pt modelId="{E9121104-3A70-6242-8978-777E84006C94}" type="pres">
      <dgm:prSet presAssocID="{1E205688-C12E-A84B-BBDB-E2D9A1DD5395}" presName="linNode" presStyleCnt="0"/>
      <dgm:spPr/>
    </dgm:pt>
    <dgm:pt modelId="{34A9BCD8-6BBF-9949-BB7A-D98316D27E2D}" type="pres">
      <dgm:prSet presAssocID="{1E205688-C12E-A84B-BBDB-E2D9A1DD5395}" presName="parentText" presStyleLbl="node1" presStyleIdx="1" presStyleCnt="4">
        <dgm:presLayoutVars>
          <dgm:chMax val="1"/>
          <dgm:bulletEnabled val="1"/>
        </dgm:presLayoutVars>
      </dgm:prSet>
      <dgm:spPr/>
    </dgm:pt>
    <dgm:pt modelId="{9571E267-C0D5-9A43-9894-876A0403DFCE}" type="pres">
      <dgm:prSet presAssocID="{1E205688-C12E-A84B-BBDB-E2D9A1DD5395}" presName="descendantText" presStyleLbl="alignAccFollowNode1" presStyleIdx="1" presStyleCnt="4">
        <dgm:presLayoutVars>
          <dgm:bulletEnabled val="1"/>
        </dgm:presLayoutVars>
      </dgm:prSet>
      <dgm:spPr/>
    </dgm:pt>
    <dgm:pt modelId="{528A19B7-531C-7B4F-A5C2-F4C15CDECA22}" type="pres">
      <dgm:prSet presAssocID="{DF0A70C5-AA49-C349-95E6-C45DD9CC95A5}" presName="sp" presStyleCnt="0"/>
      <dgm:spPr/>
    </dgm:pt>
    <dgm:pt modelId="{00CF7EE6-51A9-CB47-A82A-346A29F8AA81}" type="pres">
      <dgm:prSet presAssocID="{91E20FCD-BBEC-8749-BE71-7727C48B28B4}" presName="linNode" presStyleCnt="0"/>
      <dgm:spPr/>
    </dgm:pt>
    <dgm:pt modelId="{F5AB2E71-B9BF-344E-B1F3-CF9563EF3C7E}" type="pres">
      <dgm:prSet presAssocID="{91E20FCD-BBEC-8749-BE71-7727C48B28B4}" presName="parentText" presStyleLbl="node1" presStyleIdx="2" presStyleCnt="4">
        <dgm:presLayoutVars>
          <dgm:chMax val="1"/>
          <dgm:bulletEnabled val="1"/>
        </dgm:presLayoutVars>
      </dgm:prSet>
      <dgm:spPr/>
    </dgm:pt>
    <dgm:pt modelId="{E1521107-8259-CB4E-8385-86825711D818}" type="pres">
      <dgm:prSet presAssocID="{91E20FCD-BBEC-8749-BE71-7727C48B28B4}" presName="descendantText" presStyleLbl="alignAccFollowNode1" presStyleIdx="2" presStyleCnt="4">
        <dgm:presLayoutVars>
          <dgm:bulletEnabled val="1"/>
        </dgm:presLayoutVars>
      </dgm:prSet>
      <dgm:spPr/>
    </dgm:pt>
    <dgm:pt modelId="{C1A6B7E8-42EB-9040-8DF2-D51C659E4526}" type="pres">
      <dgm:prSet presAssocID="{30BEA16C-DD33-7540-B198-D1E68A3DB00F}" presName="sp" presStyleCnt="0"/>
      <dgm:spPr/>
    </dgm:pt>
    <dgm:pt modelId="{3E2241DB-F855-2942-BAEE-954D29579275}" type="pres">
      <dgm:prSet presAssocID="{FFCD0B9E-1CEF-1B48-AD18-86C6E02F4200}" presName="linNode" presStyleCnt="0"/>
      <dgm:spPr/>
    </dgm:pt>
    <dgm:pt modelId="{4358381E-B676-4A4E-8167-C3D525F6971C}" type="pres">
      <dgm:prSet presAssocID="{FFCD0B9E-1CEF-1B48-AD18-86C6E02F4200}" presName="parentText" presStyleLbl="node1" presStyleIdx="3" presStyleCnt="4">
        <dgm:presLayoutVars>
          <dgm:chMax val="1"/>
          <dgm:bulletEnabled val="1"/>
        </dgm:presLayoutVars>
      </dgm:prSet>
      <dgm:spPr/>
    </dgm:pt>
    <dgm:pt modelId="{ACA8665B-1920-A543-BBB4-93D2E98F86E9}" type="pres">
      <dgm:prSet presAssocID="{FFCD0B9E-1CEF-1B48-AD18-86C6E02F4200}" presName="descendantText" presStyleLbl="alignAccFollowNode1" presStyleIdx="3" presStyleCnt="4">
        <dgm:presLayoutVars>
          <dgm:bulletEnabled val="1"/>
        </dgm:presLayoutVars>
      </dgm:prSet>
      <dgm:spPr/>
    </dgm:pt>
  </dgm:ptLst>
  <dgm:cxnLst>
    <dgm:cxn modelId="{8F9EEE12-8E41-1049-95E5-6714A6FF516E}" type="presOf" srcId="{1E205688-C12E-A84B-BBDB-E2D9A1DD5395}" destId="{34A9BCD8-6BBF-9949-BB7A-D98316D27E2D}" srcOrd="0" destOrd="0" presId="urn:microsoft.com/office/officeart/2005/8/layout/vList5"/>
    <dgm:cxn modelId="{07C9F540-5F5E-AC41-A886-FC7670D10F81}" type="presOf" srcId="{26089ACD-1FBE-D24C-9B56-0111F829B05C}" destId="{ACA8665B-1920-A543-BBB4-93D2E98F86E9}" srcOrd="0" destOrd="1" presId="urn:microsoft.com/office/officeart/2005/8/layout/vList5"/>
    <dgm:cxn modelId="{D5A61686-5904-FC4D-9F07-6955BDE2DD9D}" type="presOf" srcId="{FFCD0B9E-1CEF-1B48-AD18-86C6E02F4200}" destId="{4358381E-B676-4A4E-8167-C3D525F6971C}" srcOrd="0" destOrd="0" presId="urn:microsoft.com/office/officeart/2005/8/layout/vList5"/>
    <dgm:cxn modelId="{C201A1A7-0D9E-444E-9A65-DE76D5999725}" srcId="{91E20FCD-BBEC-8749-BE71-7727C48B28B4}" destId="{715291D1-8E37-C742-9255-D2408165703A}" srcOrd="0" destOrd="0" parTransId="{8327549C-DC22-964F-9240-1C78CF1233D4}" sibTransId="{0CAD5F47-5DD9-B642-9B22-BFF8C4C75A0A}"/>
    <dgm:cxn modelId="{979DE937-D6EE-6548-BD3B-56CCA143BD17}" type="presOf" srcId="{F4F77609-1691-E544-AA31-60A559F2CC79}" destId="{ACA8665B-1920-A543-BBB4-93D2E98F86E9}" srcOrd="0" destOrd="3" presId="urn:microsoft.com/office/officeart/2005/8/layout/vList5"/>
    <dgm:cxn modelId="{88034581-889E-E841-9EDF-1AE2DDCAD51F}" srcId="{7F2AB17E-377B-184D-A89A-3F7646382CE4}" destId="{FFCD0B9E-1CEF-1B48-AD18-86C6E02F4200}" srcOrd="3" destOrd="0" parTransId="{A43A3643-5FF1-484F-A959-AC2877CC82A5}" sibTransId="{7918063A-81C3-8C46-A3C8-BEB67F1EEEEC}"/>
    <dgm:cxn modelId="{776EB8B0-BAEA-254E-951A-DADF7D5E83EC}" type="presOf" srcId="{748C8ADD-D367-104F-8BBB-19D3ACFDE9D1}" destId="{10708A9B-29FE-0E4E-90D0-44B2D9753C79}" srcOrd="0" destOrd="2" presId="urn:microsoft.com/office/officeart/2005/8/layout/vList5"/>
    <dgm:cxn modelId="{9873825F-37F7-6C47-8C9E-1BFB075CB531}" type="presOf" srcId="{F03B725A-0942-7347-A5A0-BBB994079598}" destId="{10708A9B-29FE-0E4E-90D0-44B2D9753C79}" srcOrd="0" destOrd="1" presId="urn:microsoft.com/office/officeart/2005/8/layout/vList5"/>
    <dgm:cxn modelId="{B08A9C03-8B67-B94B-AD9D-B97837CF3250}" type="presOf" srcId="{561B9379-3D37-024F-91AB-6296ED745AE8}" destId="{221A62B3-812C-274F-BEDD-033A792A74DD}" srcOrd="0" destOrd="0" presId="urn:microsoft.com/office/officeart/2005/8/layout/vList5"/>
    <dgm:cxn modelId="{3590B5E1-D042-5F4B-B4AC-D8D94619CEB9}" srcId="{FFCD0B9E-1CEF-1B48-AD18-86C6E02F4200}" destId="{26089ACD-1FBE-D24C-9B56-0111F829B05C}" srcOrd="1" destOrd="0" parTransId="{DA998AC9-B9F2-ED4E-BEAA-92D4269D205B}" sibTransId="{5A5F34E2-4FFE-FF45-81B7-6D557FDE5EA8}"/>
    <dgm:cxn modelId="{14B2D27C-174E-454C-9EEB-7C8D3053B875}" type="presOf" srcId="{100A75BA-E315-EB48-B7FC-B6DD4F8E2527}" destId="{ACA8665B-1920-A543-BBB4-93D2E98F86E9}" srcOrd="0" destOrd="2" presId="urn:microsoft.com/office/officeart/2005/8/layout/vList5"/>
    <dgm:cxn modelId="{79C61E27-4388-8841-9687-F98D4837EA8A}" srcId="{561B9379-3D37-024F-91AB-6296ED745AE8}" destId="{27FA0A39-14BC-5C4F-8153-73ED0136F3BE}" srcOrd="0" destOrd="0" parTransId="{7CB6EF17-8570-4543-83E4-1A9316B3367D}" sibTransId="{70E3ADB1-5F4D-6943-BB0F-CA9708955ADB}"/>
    <dgm:cxn modelId="{38140E28-56E9-A044-A4E7-A21E0DF995A6}" srcId="{1E205688-C12E-A84B-BBDB-E2D9A1DD5395}" destId="{FB9C6947-EE40-F54F-9A11-2B276994673E}" srcOrd="0" destOrd="0" parTransId="{5CAE68F3-5C41-9A46-A3A4-F2E2A7CB974B}" sibTransId="{B2A60F7E-334B-BB45-A4A9-02549BC4A2A8}"/>
    <dgm:cxn modelId="{25A811E1-79B7-DB46-B42D-6AC4EC76E605}" type="presOf" srcId="{91E20FCD-BBEC-8749-BE71-7727C48B28B4}" destId="{F5AB2E71-B9BF-344E-B1F3-CF9563EF3C7E}" srcOrd="0" destOrd="0" presId="urn:microsoft.com/office/officeart/2005/8/layout/vList5"/>
    <dgm:cxn modelId="{075BAFBA-F138-8E40-A301-F1225EF1238A}" srcId="{561B9379-3D37-024F-91AB-6296ED745AE8}" destId="{F03B725A-0942-7347-A5A0-BBB994079598}" srcOrd="1" destOrd="0" parTransId="{0EE4AE00-A0B2-164D-B7FE-6610F1CEFA65}" sibTransId="{FCFB94B7-CAC8-FC43-842E-1829087AEBF2}"/>
    <dgm:cxn modelId="{D2756698-36B0-174C-A2E4-B7B31F59F8D8}" srcId="{FFCD0B9E-1CEF-1B48-AD18-86C6E02F4200}" destId="{F4F77609-1691-E544-AA31-60A559F2CC79}" srcOrd="3" destOrd="0" parTransId="{D727F400-0DF1-C347-98D4-4CC66F0F7D92}" sibTransId="{E4BB1948-E80B-0242-808D-0129E3C548C0}"/>
    <dgm:cxn modelId="{B74E86AB-3E00-8345-9A21-E502E4F1965A}" srcId="{FFCD0B9E-1CEF-1B48-AD18-86C6E02F4200}" destId="{9D56CF65-E9D5-3549-AB6E-AC323138192F}" srcOrd="0" destOrd="0" parTransId="{887D04A2-29CE-5F45-A738-E5FD6A0A1C30}" sibTransId="{1521FE00-AECC-2242-BA98-AF2A9D86C371}"/>
    <dgm:cxn modelId="{FB7FF342-A7A4-5F4D-9C1D-8D1CB51B4950}" type="presOf" srcId="{6A0D9F4A-AD7C-4440-B400-0643F7EC5AFC}" destId="{9571E267-C0D5-9A43-9894-876A0403DFCE}" srcOrd="0" destOrd="1" presId="urn:microsoft.com/office/officeart/2005/8/layout/vList5"/>
    <dgm:cxn modelId="{06E9408B-F3EC-5147-8489-D9452B6910A9}" type="presOf" srcId="{715291D1-8E37-C742-9255-D2408165703A}" destId="{E1521107-8259-CB4E-8385-86825711D818}" srcOrd="0" destOrd="0" presId="urn:microsoft.com/office/officeart/2005/8/layout/vList5"/>
    <dgm:cxn modelId="{2C589A68-6C38-2840-8A13-1ECF5B56AD9A}" srcId="{7F2AB17E-377B-184D-A89A-3F7646382CE4}" destId="{91E20FCD-BBEC-8749-BE71-7727C48B28B4}" srcOrd="2" destOrd="0" parTransId="{FBAB0517-38A6-7B4E-B13C-A9B3E7A76785}" sibTransId="{30BEA16C-DD33-7540-B198-D1E68A3DB00F}"/>
    <dgm:cxn modelId="{130F5B45-CC39-A941-868A-092F11796885}" srcId="{7F2AB17E-377B-184D-A89A-3F7646382CE4}" destId="{561B9379-3D37-024F-91AB-6296ED745AE8}" srcOrd="0" destOrd="0" parTransId="{404287E2-AFD6-5240-8CAD-B1AC7E2F4032}" sibTransId="{8D039549-239C-6540-99CA-809CF4DE0243}"/>
    <dgm:cxn modelId="{3DCD9BDE-4B1E-1F4C-81CB-FFE8732A41EE}" type="presOf" srcId="{FB9C6947-EE40-F54F-9A11-2B276994673E}" destId="{9571E267-C0D5-9A43-9894-876A0403DFCE}" srcOrd="0" destOrd="0" presId="urn:microsoft.com/office/officeart/2005/8/layout/vList5"/>
    <dgm:cxn modelId="{29F4E58A-3F64-CE47-838B-475D7815D7A4}" type="presOf" srcId="{9D56CF65-E9D5-3549-AB6E-AC323138192F}" destId="{ACA8665B-1920-A543-BBB4-93D2E98F86E9}" srcOrd="0" destOrd="0" presId="urn:microsoft.com/office/officeart/2005/8/layout/vList5"/>
    <dgm:cxn modelId="{718A5168-59A6-044B-B8FC-58B26BFEA8E5}" type="presOf" srcId="{53F74528-F804-0E43-B388-2E4AF1CA6B82}" destId="{E1521107-8259-CB4E-8385-86825711D818}" srcOrd="0" destOrd="1" presId="urn:microsoft.com/office/officeart/2005/8/layout/vList5"/>
    <dgm:cxn modelId="{A0367113-6755-7046-A0D1-E49F18870074}" type="presOf" srcId="{7F2AB17E-377B-184D-A89A-3F7646382CE4}" destId="{0CC088D4-0799-A342-B9D5-80168D02C21F}" srcOrd="0" destOrd="0" presId="urn:microsoft.com/office/officeart/2005/8/layout/vList5"/>
    <dgm:cxn modelId="{4BE9251C-A32F-5343-929B-A269053D7256}" srcId="{561B9379-3D37-024F-91AB-6296ED745AE8}" destId="{748C8ADD-D367-104F-8BBB-19D3ACFDE9D1}" srcOrd="2" destOrd="0" parTransId="{BF5539AE-A4F4-E745-898C-3D72C2EF1DEE}" sibTransId="{D130EBFB-BBA1-594C-B5DD-EA6AA02F019F}"/>
    <dgm:cxn modelId="{47250345-442A-834B-8E94-102C35B990D7}" srcId="{7F2AB17E-377B-184D-A89A-3F7646382CE4}" destId="{1E205688-C12E-A84B-BBDB-E2D9A1DD5395}" srcOrd="1" destOrd="0" parTransId="{C64CEAA9-BF8F-8F42-81D2-5ADF7C7EAB16}" sibTransId="{DF0A70C5-AA49-C349-95E6-C45DD9CC95A5}"/>
    <dgm:cxn modelId="{4D3E9EF1-9735-A94A-A561-CA8952CB05D6}" srcId="{FFCD0B9E-1CEF-1B48-AD18-86C6E02F4200}" destId="{100A75BA-E315-EB48-B7FC-B6DD4F8E2527}" srcOrd="2" destOrd="0" parTransId="{6F03B1C3-CDCF-4545-AB99-7A60F70B9AF9}" sibTransId="{539111B8-14E7-2342-BF00-7EA92A365E45}"/>
    <dgm:cxn modelId="{19168D78-6D60-EE4A-B2F7-412F1A5EC43E}" srcId="{91E20FCD-BBEC-8749-BE71-7727C48B28B4}" destId="{53F74528-F804-0E43-B388-2E4AF1CA6B82}" srcOrd="1" destOrd="0" parTransId="{B97D43F7-BF59-2540-B041-C9A604062284}" sibTransId="{20AA12CE-B605-F74F-8762-6FF1361D43E5}"/>
    <dgm:cxn modelId="{093D9E0F-5A3B-124D-B11B-F63EA8ABEFE8}" srcId="{1E205688-C12E-A84B-BBDB-E2D9A1DD5395}" destId="{6A0D9F4A-AD7C-4440-B400-0643F7EC5AFC}" srcOrd="1" destOrd="0" parTransId="{FB4DF213-8F6B-2443-BF45-C7EF4F68A495}" sibTransId="{A30CE4B8-AB4D-D942-B977-1EF780756B68}"/>
    <dgm:cxn modelId="{F91DF592-AB73-4946-8934-673AEF64AB0E}" type="presOf" srcId="{27FA0A39-14BC-5C4F-8153-73ED0136F3BE}" destId="{10708A9B-29FE-0E4E-90D0-44B2D9753C79}" srcOrd="0" destOrd="0" presId="urn:microsoft.com/office/officeart/2005/8/layout/vList5"/>
    <dgm:cxn modelId="{55DC7DBA-3CDE-2148-952E-DE7D1457AC30}" type="presParOf" srcId="{0CC088D4-0799-A342-B9D5-80168D02C21F}" destId="{5AD2A265-5875-2C4F-B339-F8B06D01693B}" srcOrd="0" destOrd="0" presId="urn:microsoft.com/office/officeart/2005/8/layout/vList5"/>
    <dgm:cxn modelId="{E0BF7AB8-E13D-4140-AC46-11C99B754046}" type="presParOf" srcId="{5AD2A265-5875-2C4F-B339-F8B06D01693B}" destId="{221A62B3-812C-274F-BEDD-033A792A74DD}" srcOrd="0" destOrd="0" presId="urn:microsoft.com/office/officeart/2005/8/layout/vList5"/>
    <dgm:cxn modelId="{9C3BDB14-CDC8-B24E-822D-B7338F880C51}" type="presParOf" srcId="{5AD2A265-5875-2C4F-B339-F8B06D01693B}" destId="{10708A9B-29FE-0E4E-90D0-44B2D9753C79}" srcOrd="1" destOrd="0" presId="urn:microsoft.com/office/officeart/2005/8/layout/vList5"/>
    <dgm:cxn modelId="{8D53816C-37BB-F649-BDD7-344012D081C8}" type="presParOf" srcId="{0CC088D4-0799-A342-B9D5-80168D02C21F}" destId="{8DE2CA6D-18AE-1046-B513-0BF4B02BF876}" srcOrd="1" destOrd="0" presId="urn:microsoft.com/office/officeart/2005/8/layout/vList5"/>
    <dgm:cxn modelId="{DBC0ED26-9CDC-274A-B37F-4552A845391E}" type="presParOf" srcId="{0CC088D4-0799-A342-B9D5-80168D02C21F}" destId="{E9121104-3A70-6242-8978-777E84006C94}" srcOrd="2" destOrd="0" presId="urn:microsoft.com/office/officeart/2005/8/layout/vList5"/>
    <dgm:cxn modelId="{CDD93184-538C-DF49-89AE-8A31FFD2E7AC}" type="presParOf" srcId="{E9121104-3A70-6242-8978-777E84006C94}" destId="{34A9BCD8-6BBF-9949-BB7A-D98316D27E2D}" srcOrd="0" destOrd="0" presId="urn:microsoft.com/office/officeart/2005/8/layout/vList5"/>
    <dgm:cxn modelId="{D0AB42A7-6878-0D4E-9726-8EFC427C46CF}" type="presParOf" srcId="{E9121104-3A70-6242-8978-777E84006C94}" destId="{9571E267-C0D5-9A43-9894-876A0403DFCE}" srcOrd="1" destOrd="0" presId="urn:microsoft.com/office/officeart/2005/8/layout/vList5"/>
    <dgm:cxn modelId="{B7413C22-34AD-B14B-9418-056C2E7CB423}" type="presParOf" srcId="{0CC088D4-0799-A342-B9D5-80168D02C21F}" destId="{528A19B7-531C-7B4F-A5C2-F4C15CDECA22}" srcOrd="3" destOrd="0" presId="urn:microsoft.com/office/officeart/2005/8/layout/vList5"/>
    <dgm:cxn modelId="{72FC39F9-4F96-7F4B-8E9C-7C87838625BA}" type="presParOf" srcId="{0CC088D4-0799-A342-B9D5-80168D02C21F}" destId="{00CF7EE6-51A9-CB47-A82A-346A29F8AA81}" srcOrd="4" destOrd="0" presId="urn:microsoft.com/office/officeart/2005/8/layout/vList5"/>
    <dgm:cxn modelId="{E48ADD99-AB72-EC46-ADEE-6C8470863930}" type="presParOf" srcId="{00CF7EE6-51A9-CB47-A82A-346A29F8AA81}" destId="{F5AB2E71-B9BF-344E-B1F3-CF9563EF3C7E}" srcOrd="0" destOrd="0" presId="urn:microsoft.com/office/officeart/2005/8/layout/vList5"/>
    <dgm:cxn modelId="{73D5BE47-409A-7240-8999-4CDDCCB4995E}" type="presParOf" srcId="{00CF7EE6-51A9-CB47-A82A-346A29F8AA81}" destId="{E1521107-8259-CB4E-8385-86825711D818}" srcOrd="1" destOrd="0" presId="urn:microsoft.com/office/officeart/2005/8/layout/vList5"/>
    <dgm:cxn modelId="{D819ABFE-BAB2-6F4B-82DF-369F051574EC}" type="presParOf" srcId="{0CC088D4-0799-A342-B9D5-80168D02C21F}" destId="{C1A6B7E8-42EB-9040-8DF2-D51C659E4526}" srcOrd="5" destOrd="0" presId="urn:microsoft.com/office/officeart/2005/8/layout/vList5"/>
    <dgm:cxn modelId="{25473EE2-43D4-224B-A303-D6C7CBC4AA8B}" type="presParOf" srcId="{0CC088D4-0799-A342-B9D5-80168D02C21F}" destId="{3E2241DB-F855-2942-BAEE-954D29579275}" srcOrd="6" destOrd="0" presId="urn:microsoft.com/office/officeart/2005/8/layout/vList5"/>
    <dgm:cxn modelId="{12F597FE-EC39-B148-A55C-C1CBAE579F66}" type="presParOf" srcId="{3E2241DB-F855-2942-BAEE-954D29579275}" destId="{4358381E-B676-4A4E-8167-C3D525F6971C}" srcOrd="0" destOrd="0" presId="urn:microsoft.com/office/officeart/2005/8/layout/vList5"/>
    <dgm:cxn modelId="{013ADBB7-4853-B54C-A962-3703903C1395}" type="presParOf" srcId="{3E2241DB-F855-2942-BAEE-954D29579275}" destId="{ACA8665B-1920-A543-BBB4-93D2E98F86E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36195-29DD-3045-BA13-8B106DCAC414}" type="doc">
      <dgm:prSet loTypeId="urn:microsoft.com/office/officeart/2005/8/layout/cycle1" loCatId="cycle" qsTypeId="urn:microsoft.com/office/officeart/2005/8/quickstyle/simple4" qsCatId="simple" csTypeId="urn:microsoft.com/office/officeart/2005/8/colors/accent1_2#1" csCatId="accent1" phldr="1"/>
      <dgm:spPr/>
      <dgm:t>
        <a:bodyPr/>
        <a:lstStyle/>
        <a:p>
          <a:endParaRPr lang="en-US"/>
        </a:p>
      </dgm:t>
    </dgm:pt>
    <dgm:pt modelId="{0EBAE7C1-121A-0645-BA4E-E817A2C1848A}">
      <dgm:prSet phldrT="[Text]"/>
      <dgm:spPr/>
      <dgm:t>
        <a:bodyPr/>
        <a:lstStyle/>
        <a:p>
          <a:r>
            <a:rPr lang="en-US" dirty="0" smtClean="0"/>
            <a:t>Data</a:t>
          </a:r>
          <a:endParaRPr lang="en-US" dirty="0"/>
        </a:p>
      </dgm:t>
    </dgm:pt>
    <dgm:pt modelId="{F4C9675C-820B-204A-983A-FE569F963E66}" type="parTrans" cxnId="{F989F2B9-FC5F-4743-930F-B0A923798050}">
      <dgm:prSet/>
      <dgm:spPr/>
      <dgm:t>
        <a:bodyPr/>
        <a:lstStyle/>
        <a:p>
          <a:endParaRPr lang="en-US"/>
        </a:p>
      </dgm:t>
    </dgm:pt>
    <dgm:pt modelId="{2BE13BC2-16E3-6C46-99AB-AFCA2D04FF8E}" type="sibTrans" cxnId="{F989F2B9-FC5F-4743-930F-B0A923798050}">
      <dgm:prSet/>
      <dgm:spPr/>
      <dgm:t>
        <a:bodyPr/>
        <a:lstStyle/>
        <a:p>
          <a:endParaRPr lang="en-US"/>
        </a:p>
      </dgm:t>
    </dgm:pt>
    <dgm:pt modelId="{547708CD-574C-A343-85CA-1D8992902E7F}">
      <dgm:prSet phldrT="[Text]"/>
      <dgm:spPr/>
      <dgm:t>
        <a:bodyPr/>
        <a:lstStyle/>
        <a:p>
          <a:r>
            <a:rPr lang="en-US" dirty="0" smtClean="0"/>
            <a:t>Theory</a:t>
          </a:r>
          <a:endParaRPr lang="en-US" dirty="0"/>
        </a:p>
      </dgm:t>
    </dgm:pt>
    <dgm:pt modelId="{09E378CD-0392-DE4D-A717-A16EB0A0AD08}" type="parTrans" cxnId="{154DC7FF-734C-FC44-9772-D722067B245A}">
      <dgm:prSet/>
      <dgm:spPr/>
      <dgm:t>
        <a:bodyPr/>
        <a:lstStyle/>
        <a:p>
          <a:endParaRPr lang="en-US"/>
        </a:p>
      </dgm:t>
    </dgm:pt>
    <dgm:pt modelId="{46528061-F2DD-534A-B1EE-E9DB2622E722}" type="sibTrans" cxnId="{154DC7FF-734C-FC44-9772-D722067B245A}">
      <dgm:prSet/>
      <dgm:spPr/>
      <dgm:t>
        <a:bodyPr/>
        <a:lstStyle/>
        <a:p>
          <a:endParaRPr lang="en-US"/>
        </a:p>
      </dgm:t>
    </dgm:pt>
    <dgm:pt modelId="{7C471421-82AE-A84B-BD94-0A01BB68A946}">
      <dgm:prSet phldrT="[Text]"/>
      <dgm:spPr/>
      <dgm:t>
        <a:bodyPr/>
        <a:lstStyle/>
        <a:p>
          <a:r>
            <a:rPr lang="en-US" dirty="0" err="1" smtClean="0"/>
            <a:t>EdTech</a:t>
          </a:r>
          <a:endParaRPr lang="en-US" dirty="0"/>
        </a:p>
      </dgm:t>
    </dgm:pt>
    <dgm:pt modelId="{FDBC8BF9-4979-7B44-9829-9BEF6C4E071E}" type="parTrans" cxnId="{5CB8C0FD-2588-4E46-BEA2-57D64F8CFA54}">
      <dgm:prSet/>
      <dgm:spPr/>
      <dgm:t>
        <a:bodyPr/>
        <a:lstStyle/>
        <a:p>
          <a:endParaRPr lang="en-US"/>
        </a:p>
      </dgm:t>
    </dgm:pt>
    <dgm:pt modelId="{0F24C1E5-B1BC-2442-8841-489102609FB9}" type="sibTrans" cxnId="{5CB8C0FD-2588-4E46-BEA2-57D64F8CFA54}">
      <dgm:prSet/>
      <dgm:spPr/>
      <dgm:t>
        <a:bodyPr/>
        <a:lstStyle/>
        <a:p>
          <a:endParaRPr lang="en-US"/>
        </a:p>
      </dgm:t>
    </dgm:pt>
    <dgm:pt modelId="{B3AFBBC3-23F5-1348-A69C-A36C3E1458B6}" type="pres">
      <dgm:prSet presAssocID="{8E736195-29DD-3045-BA13-8B106DCAC414}" presName="cycle" presStyleCnt="0">
        <dgm:presLayoutVars>
          <dgm:dir/>
          <dgm:resizeHandles val="exact"/>
        </dgm:presLayoutVars>
      </dgm:prSet>
      <dgm:spPr/>
      <dgm:t>
        <a:bodyPr/>
        <a:lstStyle/>
        <a:p>
          <a:endParaRPr lang="en-US"/>
        </a:p>
      </dgm:t>
    </dgm:pt>
    <dgm:pt modelId="{AA5B10E7-6BE2-3747-8293-E01D5526552B}" type="pres">
      <dgm:prSet presAssocID="{0EBAE7C1-121A-0645-BA4E-E817A2C1848A}" presName="dummy" presStyleCnt="0"/>
      <dgm:spPr/>
    </dgm:pt>
    <dgm:pt modelId="{21A5A4C4-32FD-834D-BBB5-B496B0BC8D1A}" type="pres">
      <dgm:prSet presAssocID="{0EBAE7C1-121A-0645-BA4E-E817A2C1848A}" presName="node" presStyleLbl="revTx" presStyleIdx="0" presStyleCnt="3">
        <dgm:presLayoutVars>
          <dgm:bulletEnabled val="1"/>
        </dgm:presLayoutVars>
      </dgm:prSet>
      <dgm:spPr/>
      <dgm:t>
        <a:bodyPr/>
        <a:lstStyle/>
        <a:p>
          <a:endParaRPr lang="en-US"/>
        </a:p>
      </dgm:t>
    </dgm:pt>
    <dgm:pt modelId="{99D5FC78-EE08-964F-98D2-C8C74FD804A3}" type="pres">
      <dgm:prSet presAssocID="{2BE13BC2-16E3-6C46-99AB-AFCA2D04FF8E}" presName="sibTrans" presStyleLbl="node1" presStyleIdx="0" presStyleCnt="3"/>
      <dgm:spPr/>
      <dgm:t>
        <a:bodyPr/>
        <a:lstStyle/>
        <a:p>
          <a:endParaRPr lang="en-US"/>
        </a:p>
      </dgm:t>
    </dgm:pt>
    <dgm:pt modelId="{DB229862-AED9-2A45-B445-886E4DF19595}" type="pres">
      <dgm:prSet presAssocID="{547708CD-574C-A343-85CA-1D8992902E7F}" presName="dummy" presStyleCnt="0"/>
      <dgm:spPr/>
    </dgm:pt>
    <dgm:pt modelId="{DA1B9EFF-3F16-4242-BB78-A4F5B08E147D}" type="pres">
      <dgm:prSet presAssocID="{547708CD-574C-A343-85CA-1D8992902E7F}" presName="node" presStyleLbl="revTx" presStyleIdx="1" presStyleCnt="3">
        <dgm:presLayoutVars>
          <dgm:bulletEnabled val="1"/>
        </dgm:presLayoutVars>
      </dgm:prSet>
      <dgm:spPr/>
      <dgm:t>
        <a:bodyPr/>
        <a:lstStyle/>
        <a:p>
          <a:endParaRPr lang="en-US"/>
        </a:p>
      </dgm:t>
    </dgm:pt>
    <dgm:pt modelId="{E8E7EB33-B496-274B-BEE4-8F549E573B24}" type="pres">
      <dgm:prSet presAssocID="{46528061-F2DD-534A-B1EE-E9DB2622E722}" presName="sibTrans" presStyleLbl="node1" presStyleIdx="1" presStyleCnt="3"/>
      <dgm:spPr/>
      <dgm:t>
        <a:bodyPr/>
        <a:lstStyle/>
        <a:p>
          <a:endParaRPr lang="en-US"/>
        </a:p>
      </dgm:t>
    </dgm:pt>
    <dgm:pt modelId="{B8B20728-2883-8C41-BE0F-BAD5689B5A21}" type="pres">
      <dgm:prSet presAssocID="{7C471421-82AE-A84B-BD94-0A01BB68A946}" presName="dummy" presStyleCnt="0"/>
      <dgm:spPr/>
    </dgm:pt>
    <dgm:pt modelId="{2F80FB66-C165-FF4D-B72F-BD7F6D979BA2}" type="pres">
      <dgm:prSet presAssocID="{7C471421-82AE-A84B-BD94-0A01BB68A946}" presName="node" presStyleLbl="revTx" presStyleIdx="2" presStyleCnt="3">
        <dgm:presLayoutVars>
          <dgm:bulletEnabled val="1"/>
        </dgm:presLayoutVars>
      </dgm:prSet>
      <dgm:spPr/>
      <dgm:t>
        <a:bodyPr/>
        <a:lstStyle/>
        <a:p>
          <a:endParaRPr lang="en-US"/>
        </a:p>
      </dgm:t>
    </dgm:pt>
    <dgm:pt modelId="{727385EA-7756-3B46-94E9-BDDD64EEEC6D}" type="pres">
      <dgm:prSet presAssocID="{0F24C1E5-B1BC-2442-8841-489102609FB9}" presName="sibTrans" presStyleLbl="node1" presStyleIdx="2" presStyleCnt="3"/>
      <dgm:spPr/>
      <dgm:t>
        <a:bodyPr/>
        <a:lstStyle/>
        <a:p>
          <a:endParaRPr lang="en-US"/>
        </a:p>
      </dgm:t>
    </dgm:pt>
  </dgm:ptLst>
  <dgm:cxnLst>
    <dgm:cxn modelId="{F27627DA-484A-6B4D-9471-C7A6C6958A58}" type="presOf" srcId="{46528061-F2DD-534A-B1EE-E9DB2622E722}" destId="{E8E7EB33-B496-274B-BEE4-8F549E573B24}" srcOrd="0" destOrd="0" presId="urn:microsoft.com/office/officeart/2005/8/layout/cycle1"/>
    <dgm:cxn modelId="{B8C507C7-1E58-9942-AE65-2097364BE308}" type="presOf" srcId="{2BE13BC2-16E3-6C46-99AB-AFCA2D04FF8E}" destId="{99D5FC78-EE08-964F-98D2-C8C74FD804A3}" srcOrd="0" destOrd="0" presId="urn:microsoft.com/office/officeart/2005/8/layout/cycle1"/>
    <dgm:cxn modelId="{F989F2B9-FC5F-4743-930F-B0A923798050}" srcId="{8E736195-29DD-3045-BA13-8B106DCAC414}" destId="{0EBAE7C1-121A-0645-BA4E-E817A2C1848A}" srcOrd="0" destOrd="0" parTransId="{F4C9675C-820B-204A-983A-FE569F963E66}" sibTransId="{2BE13BC2-16E3-6C46-99AB-AFCA2D04FF8E}"/>
    <dgm:cxn modelId="{F65E362B-FE53-0D44-83B3-1309EEFDE359}" type="presOf" srcId="{0EBAE7C1-121A-0645-BA4E-E817A2C1848A}" destId="{21A5A4C4-32FD-834D-BBB5-B496B0BC8D1A}" srcOrd="0" destOrd="0" presId="urn:microsoft.com/office/officeart/2005/8/layout/cycle1"/>
    <dgm:cxn modelId="{10684806-D6C6-AD4F-AF90-FE9993643AE1}" type="presOf" srcId="{8E736195-29DD-3045-BA13-8B106DCAC414}" destId="{B3AFBBC3-23F5-1348-A69C-A36C3E1458B6}" srcOrd="0" destOrd="0" presId="urn:microsoft.com/office/officeart/2005/8/layout/cycle1"/>
    <dgm:cxn modelId="{6793EA00-44AC-F342-B68E-6690B11F65A7}" type="presOf" srcId="{7C471421-82AE-A84B-BD94-0A01BB68A946}" destId="{2F80FB66-C165-FF4D-B72F-BD7F6D979BA2}" srcOrd="0" destOrd="0" presId="urn:microsoft.com/office/officeart/2005/8/layout/cycle1"/>
    <dgm:cxn modelId="{6B7E9E32-9487-F849-826A-A57D644BE5D6}" type="presOf" srcId="{0F24C1E5-B1BC-2442-8841-489102609FB9}" destId="{727385EA-7756-3B46-94E9-BDDD64EEEC6D}" srcOrd="0" destOrd="0" presId="urn:microsoft.com/office/officeart/2005/8/layout/cycle1"/>
    <dgm:cxn modelId="{0F07F262-8AB1-0240-A5C7-C98A8D68527A}" type="presOf" srcId="{547708CD-574C-A343-85CA-1D8992902E7F}" destId="{DA1B9EFF-3F16-4242-BB78-A4F5B08E147D}" srcOrd="0" destOrd="0" presId="urn:microsoft.com/office/officeart/2005/8/layout/cycle1"/>
    <dgm:cxn modelId="{154DC7FF-734C-FC44-9772-D722067B245A}" srcId="{8E736195-29DD-3045-BA13-8B106DCAC414}" destId="{547708CD-574C-A343-85CA-1D8992902E7F}" srcOrd="1" destOrd="0" parTransId="{09E378CD-0392-DE4D-A717-A16EB0A0AD08}" sibTransId="{46528061-F2DD-534A-B1EE-E9DB2622E722}"/>
    <dgm:cxn modelId="{5CB8C0FD-2588-4E46-BEA2-57D64F8CFA54}" srcId="{8E736195-29DD-3045-BA13-8B106DCAC414}" destId="{7C471421-82AE-A84B-BD94-0A01BB68A946}" srcOrd="2" destOrd="0" parTransId="{FDBC8BF9-4979-7B44-9829-9BEF6C4E071E}" sibTransId="{0F24C1E5-B1BC-2442-8841-489102609FB9}"/>
    <dgm:cxn modelId="{E88DA8B9-708D-984D-85B4-1E0D9D0BD509}" type="presParOf" srcId="{B3AFBBC3-23F5-1348-A69C-A36C3E1458B6}" destId="{AA5B10E7-6BE2-3747-8293-E01D5526552B}" srcOrd="0" destOrd="0" presId="urn:microsoft.com/office/officeart/2005/8/layout/cycle1"/>
    <dgm:cxn modelId="{02E73C5A-1511-8740-8A8F-6F8602A77F5E}" type="presParOf" srcId="{B3AFBBC3-23F5-1348-A69C-A36C3E1458B6}" destId="{21A5A4C4-32FD-834D-BBB5-B496B0BC8D1A}" srcOrd="1" destOrd="0" presId="urn:microsoft.com/office/officeart/2005/8/layout/cycle1"/>
    <dgm:cxn modelId="{91B0E696-ED1F-B640-91A5-EDA48AFEF317}" type="presParOf" srcId="{B3AFBBC3-23F5-1348-A69C-A36C3E1458B6}" destId="{99D5FC78-EE08-964F-98D2-C8C74FD804A3}" srcOrd="2" destOrd="0" presId="urn:microsoft.com/office/officeart/2005/8/layout/cycle1"/>
    <dgm:cxn modelId="{495E22F7-C9BF-4242-9D22-D67CCF5FB775}" type="presParOf" srcId="{B3AFBBC3-23F5-1348-A69C-A36C3E1458B6}" destId="{DB229862-AED9-2A45-B445-886E4DF19595}" srcOrd="3" destOrd="0" presId="urn:microsoft.com/office/officeart/2005/8/layout/cycle1"/>
    <dgm:cxn modelId="{E0FA50ED-C9FB-5942-B944-A07C0FBE8000}" type="presParOf" srcId="{B3AFBBC3-23F5-1348-A69C-A36C3E1458B6}" destId="{DA1B9EFF-3F16-4242-BB78-A4F5B08E147D}" srcOrd="4" destOrd="0" presId="urn:microsoft.com/office/officeart/2005/8/layout/cycle1"/>
    <dgm:cxn modelId="{11406D2D-8984-BC44-B473-A3E792315903}" type="presParOf" srcId="{B3AFBBC3-23F5-1348-A69C-A36C3E1458B6}" destId="{E8E7EB33-B496-274B-BEE4-8F549E573B24}" srcOrd="5" destOrd="0" presId="urn:microsoft.com/office/officeart/2005/8/layout/cycle1"/>
    <dgm:cxn modelId="{D5545FC4-2253-954F-9A8D-E200B78FA460}" type="presParOf" srcId="{B3AFBBC3-23F5-1348-A69C-A36C3E1458B6}" destId="{B8B20728-2883-8C41-BE0F-BAD5689B5A21}" srcOrd="6" destOrd="0" presId="urn:microsoft.com/office/officeart/2005/8/layout/cycle1"/>
    <dgm:cxn modelId="{E0D8619A-B413-F94E-8314-A8B533F0830B}" type="presParOf" srcId="{B3AFBBC3-23F5-1348-A69C-A36C3E1458B6}" destId="{2F80FB66-C165-FF4D-B72F-BD7F6D979BA2}" srcOrd="7" destOrd="0" presId="urn:microsoft.com/office/officeart/2005/8/layout/cycle1"/>
    <dgm:cxn modelId="{9DC60305-091C-7A48-9DAD-523911F95655}" type="presParOf" srcId="{B3AFBBC3-23F5-1348-A69C-A36C3E1458B6}" destId="{727385EA-7756-3B46-94E9-BDDD64EEEC6D}"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08A9B-29FE-0E4E-90D0-44B2D9753C79}">
      <dsp:nvSpPr>
        <dsp:cNvPr id="0" name=""/>
        <dsp:cNvSpPr/>
      </dsp:nvSpPr>
      <dsp:spPr>
        <a:xfrm rot="5400000">
          <a:off x="3025514" y="-1070324"/>
          <a:ext cx="900950" cy="3271520"/>
        </a:xfrm>
        <a:prstGeom prst="round2Same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Science of Learning</a:t>
          </a:r>
          <a:endParaRPr lang="en-US" sz="1200" kern="1200" dirty="0"/>
        </a:p>
        <a:p>
          <a:pPr marL="114300" lvl="1" indent="-114300" algn="l" defTabSz="533400">
            <a:lnSpc>
              <a:spcPct val="90000"/>
            </a:lnSpc>
            <a:spcBef>
              <a:spcPct val="0"/>
            </a:spcBef>
            <a:spcAft>
              <a:spcPct val="15000"/>
            </a:spcAft>
            <a:buChar char="••"/>
          </a:pPr>
          <a:r>
            <a:rPr lang="en-US" sz="1200" kern="1200" dirty="0" smtClean="0"/>
            <a:t>Evaluation</a:t>
          </a:r>
          <a:endParaRPr lang="en-US" sz="1200" kern="1200" dirty="0"/>
        </a:p>
        <a:p>
          <a:pPr marL="114300" lvl="1" indent="-114300" algn="l" defTabSz="533400">
            <a:lnSpc>
              <a:spcPct val="90000"/>
            </a:lnSpc>
            <a:spcBef>
              <a:spcPct val="0"/>
            </a:spcBef>
            <a:spcAft>
              <a:spcPct val="15000"/>
            </a:spcAft>
            <a:buChar char="••"/>
          </a:pPr>
          <a:r>
            <a:rPr lang="en-US" sz="1200" kern="1200" dirty="0" smtClean="0"/>
            <a:t>Improvement</a:t>
          </a:r>
          <a:endParaRPr lang="en-US" sz="1200" kern="1200" dirty="0"/>
        </a:p>
      </dsp:txBody>
      <dsp:txXfrm rot="-5400000">
        <a:off x="1840230" y="158941"/>
        <a:ext cx="3227539" cy="812988"/>
      </dsp:txXfrm>
    </dsp:sp>
    <dsp:sp modelId="{221A62B3-812C-274F-BEDD-033A792A74DD}">
      <dsp:nvSpPr>
        <dsp:cNvPr id="0" name=""/>
        <dsp:cNvSpPr/>
      </dsp:nvSpPr>
      <dsp:spPr>
        <a:xfrm>
          <a:off x="0" y="2341"/>
          <a:ext cx="1840230" cy="1126187"/>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Science</a:t>
          </a:r>
          <a:endParaRPr lang="en-US" sz="2300" kern="1200" dirty="0"/>
        </a:p>
      </dsp:txBody>
      <dsp:txXfrm>
        <a:off x="54976" y="57317"/>
        <a:ext cx="1730278" cy="1016235"/>
      </dsp:txXfrm>
    </dsp:sp>
    <dsp:sp modelId="{9571E267-C0D5-9A43-9894-876A0403DFCE}">
      <dsp:nvSpPr>
        <dsp:cNvPr id="0" name=""/>
        <dsp:cNvSpPr/>
      </dsp:nvSpPr>
      <dsp:spPr>
        <a:xfrm rot="5400000">
          <a:off x="3025514" y="112172"/>
          <a:ext cx="900950" cy="3271520"/>
        </a:xfrm>
        <a:prstGeom prst="round2Same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Platform</a:t>
          </a:r>
          <a:endParaRPr lang="en-US" sz="1200" kern="1200" dirty="0"/>
        </a:p>
        <a:p>
          <a:pPr marL="114300" lvl="1" indent="-114300" algn="l" defTabSz="533400">
            <a:lnSpc>
              <a:spcPct val="90000"/>
            </a:lnSpc>
            <a:spcBef>
              <a:spcPct val="0"/>
            </a:spcBef>
            <a:spcAft>
              <a:spcPct val="15000"/>
            </a:spcAft>
            <a:buChar char="••"/>
          </a:pPr>
          <a:r>
            <a:rPr lang="en-US" sz="1200" kern="1200" dirty="0" smtClean="0"/>
            <a:t>In-course Affordances</a:t>
          </a:r>
          <a:endParaRPr lang="en-US" sz="1200" kern="1200" dirty="0"/>
        </a:p>
      </dsp:txBody>
      <dsp:txXfrm rot="-5400000">
        <a:off x="1840230" y="1341438"/>
        <a:ext cx="3227539" cy="812988"/>
      </dsp:txXfrm>
    </dsp:sp>
    <dsp:sp modelId="{34A9BCD8-6BBF-9949-BB7A-D98316D27E2D}">
      <dsp:nvSpPr>
        <dsp:cNvPr id="0" name=""/>
        <dsp:cNvSpPr/>
      </dsp:nvSpPr>
      <dsp:spPr>
        <a:xfrm>
          <a:off x="0" y="1184838"/>
          <a:ext cx="1840230" cy="1126187"/>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Technology</a:t>
          </a:r>
          <a:endParaRPr lang="en-US" sz="2300" kern="1200" dirty="0"/>
        </a:p>
      </dsp:txBody>
      <dsp:txXfrm>
        <a:off x="54976" y="1239814"/>
        <a:ext cx="1730278" cy="1016235"/>
      </dsp:txXfrm>
    </dsp:sp>
    <dsp:sp modelId="{E1521107-8259-CB4E-8385-86825711D818}">
      <dsp:nvSpPr>
        <dsp:cNvPr id="0" name=""/>
        <dsp:cNvSpPr/>
      </dsp:nvSpPr>
      <dsp:spPr>
        <a:xfrm rot="5400000">
          <a:off x="3025514" y="1294670"/>
          <a:ext cx="900950" cy="3271520"/>
        </a:xfrm>
        <a:prstGeom prst="round2Same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Team-based Development</a:t>
          </a:r>
        </a:p>
        <a:p>
          <a:pPr marL="114300" lvl="1" indent="-114300" algn="l" defTabSz="533400">
            <a:lnSpc>
              <a:spcPct val="90000"/>
            </a:lnSpc>
            <a:spcBef>
              <a:spcPct val="0"/>
            </a:spcBef>
            <a:spcAft>
              <a:spcPct val="15000"/>
            </a:spcAft>
            <a:buChar char="••"/>
          </a:pPr>
          <a:r>
            <a:rPr lang="en-US" sz="1200" kern="1200" dirty="0" smtClean="0"/>
            <a:t>Communities of Research and Use</a:t>
          </a:r>
        </a:p>
      </dsp:txBody>
      <dsp:txXfrm rot="-5400000">
        <a:off x="1840230" y="2523936"/>
        <a:ext cx="3227539" cy="812988"/>
      </dsp:txXfrm>
    </dsp:sp>
    <dsp:sp modelId="{F5AB2E71-B9BF-344E-B1F3-CF9563EF3C7E}">
      <dsp:nvSpPr>
        <dsp:cNvPr id="0" name=""/>
        <dsp:cNvSpPr/>
      </dsp:nvSpPr>
      <dsp:spPr>
        <a:xfrm>
          <a:off x="0" y="2367336"/>
          <a:ext cx="1840230" cy="1126187"/>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Teams</a:t>
          </a:r>
        </a:p>
      </dsp:txBody>
      <dsp:txXfrm>
        <a:off x="54976" y="2422312"/>
        <a:ext cx="1730278" cy="1016235"/>
      </dsp:txXfrm>
    </dsp:sp>
    <dsp:sp modelId="{ACA8665B-1920-A543-BBB4-93D2E98F86E9}">
      <dsp:nvSpPr>
        <dsp:cNvPr id="0" name=""/>
        <dsp:cNvSpPr/>
      </dsp:nvSpPr>
      <dsp:spPr>
        <a:xfrm rot="5400000">
          <a:off x="3025514" y="2477167"/>
          <a:ext cx="900950" cy="3271520"/>
        </a:xfrm>
        <a:prstGeom prst="round2Same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Capture</a:t>
          </a:r>
          <a:endParaRPr lang="en-US" sz="1200" kern="1200" dirty="0"/>
        </a:p>
        <a:p>
          <a:pPr marL="114300" lvl="1" indent="-114300" algn="l" defTabSz="533400">
            <a:lnSpc>
              <a:spcPct val="90000"/>
            </a:lnSpc>
            <a:spcBef>
              <a:spcPct val="0"/>
            </a:spcBef>
            <a:spcAft>
              <a:spcPct val="15000"/>
            </a:spcAft>
            <a:buChar char="••"/>
          </a:pPr>
          <a:r>
            <a:rPr lang="en-US" sz="1200" kern="1200" dirty="0" smtClean="0"/>
            <a:t>In-course Use</a:t>
          </a:r>
          <a:endParaRPr lang="en-US" sz="1200" kern="1200" dirty="0"/>
        </a:p>
        <a:p>
          <a:pPr marL="114300" lvl="1" indent="-114300" algn="l" defTabSz="533400">
            <a:lnSpc>
              <a:spcPct val="90000"/>
            </a:lnSpc>
            <a:spcBef>
              <a:spcPct val="0"/>
            </a:spcBef>
            <a:spcAft>
              <a:spcPct val="15000"/>
            </a:spcAft>
            <a:buChar char="••"/>
          </a:pPr>
          <a:r>
            <a:rPr lang="en-US" sz="1200" kern="1200" dirty="0" smtClean="0"/>
            <a:t>Iterative Improvement</a:t>
          </a:r>
          <a:endParaRPr lang="en-US" sz="1200" kern="1200" dirty="0"/>
        </a:p>
        <a:p>
          <a:pPr marL="114300" lvl="1" indent="-114300" algn="l" defTabSz="533400">
            <a:lnSpc>
              <a:spcPct val="90000"/>
            </a:lnSpc>
            <a:spcBef>
              <a:spcPct val="0"/>
            </a:spcBef>
            <a:spcAft>
              <a:spcPct val="15000"/>
            </a:spcAft>
            <a:buChar char="••"/>
          </a:pPr>
          <a:r>
            <a:rPr lang="en-US" sz="1200" kern="1200" dirty="0" smtClean="0"/>
            <a:t>Research</a:t>
          </a:r>
          <a:endParaRPr lang="en-US" sz="1200" kern="1200" dirty="0"/>
        </a:p>
      </dsp:txBody>
      <dsp:txXfrm rot="-5400000">
        <a:off x="1840230" y="3706433"/>
        <a:ext cx="3227539" cy="812988"/>
      </dsp:txXfrm>
    </dsp:sp>
    <dsp:sp modelId="{4358381E-B676-4A4E-8167-C3D525F6971C}">
      <dsp:nvSpPr>
        <dsp:cNvPr id="0" name=""/>
        <dsp:cNvSpPr/>
      </dsp:nvSpPr>
      <dsp:spPr>
        <a:xfrm>
          <a:off x="0" y="3549833"/>
          <a:ext cx="1840230" cy="1126187"/>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Data</a:t>
          </a:r>
          <a:endParaRPr lang="en-US" sz="2300" kern="1200" dirty="0"/>
        </a:p>
      </dsp:txBody>
      <dsp:txXfrm>
        <a:off x="54976" y="3604809"/>
        <a:ext cx="1730278" cy="1016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5A4C4-32FD-834D-BBB5-B496B0BC8D1A}">
      <dsp:nvSpPr>
        <dsp:cNvPr id="0" name=""/>
        <dsp:cNvSpPr/>
      </dsp:nvSpPr>
      <dsp:spPr>
        <a:xfrm>
          <a:off x="2521544" y="289165"/>
          <a:ext cx="1477007" cy="1477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Data</a:t>
          </a:r>
          <a:endParaRPr lang="en-US" sz="3300" kern="1200" dirty="0"/>
        </a:p>
      </dsp:txBody>
      <dsp:txXfrm>
        <a:off x="2521544" y="289165"/>
        <a:ext cx="1477007" cy="1477007"/>
      </dsp:txXfrm>
    </dsp:sp>
    <dsp:sp modelId="{99D5FC78-EE08-964F-98D2-C8C74FD804A3}">
      <dsp:nvSpPr>
        <dsp:cNvPr id="0" name=""/>
        <dsp:cNvSpPr/>
      </dsp:nvSpPr>
      <dsp:spPr>
        <a:xfrm>
          <a:off x="274589" y="-695"/>
          <a:ext cx="3489421" cy="3489421"/>
        </a:xfrm>
        <a:prstGeom prst="circularArrow">
          <a:avLst>
            <a:gd name="adj1" fmla="val 8254"/>
            <a:gd name="adj2" fmla="val 576589"/>
            <a:gd name="adj3" fmla="val 2961697"/>
            <a:gd name="adj4" fmla="val 53169"/>
            <a:gd name="adj5" fmla="val 963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A1B9EFF-3F16-4242-BB78-A4F5B08E147D}">
      <dsp:nvSpPr>
        <dsp:cNvPr id="0" name=""/>
        <dsp:cNvSpPr/>
      </dsp:nvSpPr>
      <dsp:spPr>
        <a:xfrm>
          <a:off x="1280796" y="2438204"/>
          <a:ext cx="1477007" cy="1477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Theory</a:t>
          </a:r>
          <a:endParaRPr lang="en-US" sz="3300" kern="1200" dirty="0"/>
        </a:p>
      </dsp:txBody>
      <dsp:txXfrm>
        <a:off x="1280796" y="2438204"/>
        <a:ext cx="1477007" cy="1477007"/>
      </dsp:txXfrm>
    </dsp:sp>
    <dsp:sp modelId="{E8E7EB33-B496-274B-BEE4-8F549E573B24}">
      <dsp:nvSpPr>
        <dsp:cNvPr id="0" name=""/>
        <dsp:cNvSpPr/>
      </dsp:nvSpPr>
      <dsp:spPr>
        <a:xfrm>
          <a:off x="274589" y="-695"/>
          <a:ext cx="3489421" cy="3489421"/>
        </a:xfrm>
        <a:prstGeom prst="circularArrow">
          <a:avLst>
            <a:gd name="adj1" fmla="val 8254"/>
            <a:gd name="adj2" fmla="val 576589"/>
            <a:gd name="adj3" fmla="val 10170243"/>
            <a:gd name="adj4" fmla="val 7261714"/>
            <a:gd name="adj5" fmla="val 963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80FB66-C165-FF4D-B72F-BD7F6D979BA2}">
      <dsp:nvSpPr>
        <dsp:cNvPr id="0" name=""/>
        <dsp:cNvSpPr/>
      </dsp:nvSpPr>
      <dsp:spPr>
        <a:xfrm>
          <a:off x="40047" y="289165"/>
          <a:ext cx="1477007" cy="1477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err="1" smtClean="0"/>
            <a:t>EdTech</a:t>
          </a:r>
          <a:endParaRPr lang="en-US" sz="3300" kern="1200" dirty="0"/>
        </a:p>
      </dsp:txBody>
      <dsp:txXfrm>
        <a:off x="40047" y="289165"/>
        <a:ext cx="1477007" cy="1477007"/>
      </dsp:txXfrm>
    </dsp:sp>
    <dsp:sp modelId="{727385EA-7756-3B46-94E9-BDDD64EEEC6D}">
      <dsp:nvSpPr>
        <dsp:cNvPr id="0" name=""/>
        <dsp:cNvSpPr/>
      </dsp:nvSpPr>
      <dsp:spPr>
        <a:xfrm>
          <a:off x="274589" y="-695"/>
          <a:ext cx="3489421" cy="3489421"/>
        </a:xfrm>
        <a:prstGeom prst="circularArrow">
          <a:avLst>
            <a:gd name="adj1" fmla="val 8254"/>
            <a:gd name="adj2" fmla="val 576589"/>
            <a:gd name="adj3" fmla="val 16854705"/>
            <a:gd name="adj4" fmla="val 14968706"/>
            <a:gd name="adj5" fmla="val 963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45 Helvetica Light" pitchFamily="-110" charset="0"/>
                <a:ea typeface="Geneva" pitchFamily="-110" charset="-128"/>
                <a:cs typeface="Geneva" pitchFamily="-110" charset="-128"/>
              </a:defRPr>
            </a:lvl1pPr>
          </a:lstStyle>
          <a:p>
            <a:pPr>
              <a:defRPr/>
            </a:pPr>
            <a:endParaRPr lang="en-US"/>
          </a:p>
        </p:txBody>
      </p:sp>
      <p:sp>
        <p:nvSpPr>
          <p:cNvPr id="307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45 Helvetica Light" pitchFamily="-110" charset="0"/>
                <a:ea typeface="Geneva" pitchFamily="-110" charset="-128"/>
                <a:cs typeface="Geneva" pitchFamily="-110" charset="-128"/>
              </a:defRPr>
            </a:lvl1pPr>
          </a:lstStyle>
          <a:p>
            <a:pPr>
              <a:defRPr/>
            </a:pPr>
            <a:endParaRPr lang="en-US"/>
          </a:p>
        </p:txBody>
      </p:sp>
      <p:sp>
        <p:nvSpPr>
          <p:cNvPr id="4198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45 Helvetica Light" pitchFamily="-110" charset="0"/>
                <a:ea typeface="Geneva" pitchFamily="-110" charset="-128"/>
                <a:cs typeface="Geneva" pitchFamily="-110" charset="-128"/>
              </a:defRPr>
            </a:lvl1pPr>
          </a:lstStyle>
          <a:p>
            <a:pPr>
              <a:defRPr/>
            </a:pPr>
            <a:endParaRPr lang="en-US"/>
          </a:p>
        </p:txBody>
      </p:sp>
      <p:sp>
        <p:nvSpPr>
          <p:cNvPr id="307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FEFAFEF-573B-1C46-871C-F67B443ED0FD}" type="slidenum">
              <a:rPr lang="en-US"/>
              <a:pPr/>
              <a:t>‹#›</a:t>
            </a:fld>
            <a:endParaRPr lang="en-US"/>
          </a:p>
        </p:txBody>
      </p:sp>
    </p:spTree>
    <p:extLst>
      <p:ext uri="{BB962C8B-B14F-4D97-AF65-F5344CB8AC3E}">
        <p14:creationId xmlns:p14="http://schemas.microsoft.com/office/powerpoint/2010/main" val="1749263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charset="0"/>
        <a:cs typeface="Geneva"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Geneva" pitchFamily="-110" charset="-128"/>
        <a:cs typeface="Geneva" charset="0"/>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7455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787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996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003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30352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Arial" pitchFamily="-110" charset="0"/>
                <a:ea typeface="ＭＳ Ｐゴシック" charset="-128"/>
                <a:cs typeface="ＭＳ Ｐゴシック" charset="-128"/>
              </a:rPr>
              <a:t>All of us (not just us on stage)</a:t>
            </a:r>
          </a:p>
          <a:p>
            <a:pPr lvl="2"/>
            <a:r>
              <a:rPr lang="en-US" sz="1200" kern="1200" dirty="0" smtClean="0">
                <a:solidFill>
                  <a:schemeClr val="tx1"/>
                </a:solidFill>
                <a:effectLst/>
                <a:latin typeface="Arial" pitchFamily="-110" charset="0"/>
                <a:ea typeface="ＭＳ Ｐゴシック" charset="-128"/>
                <a:cs typeface="ＭＳ Ｐゴシック" charset="-128"/>
              </a:rPr>
              <a:t>Team-based</a:t>
            </a:r>
          </a:p>
          <a:p>
            <a:pPr lvl="2"/>
            <a:r>
              <a:rPr lang="en-US" sz="1200" kern="1200" dirty="0" smtClean="0">
                <a:solidFill>
                  <a:schemeClr val="tx1"/>
                </a:solidFill>
                <a:effectLst/>
                <a:latin typeface="Arial" pitchFamily="-110" charset="0"/>
                <a:ea typeface="ＭＳ Ｐゴシック" charset="-128"/>
                <a:cs typeface="ＭＳ Ｐゴシック" charset="-128"/>
              </a:rPr>
              <a:t>Radical departure from traditional model (esp. at 4 years, but even at cc)</a:t>
            </a:r>
          </a:p>
          <a:p>
            <a:endParaRPr lang="en-US" dirty="0"/>
          </a:p>
        </p:txBody>
      </p:sp>
      <p:sp>
        <p:nvSpPr>
          <p:cNvPr id="4" name="Slide Number Placeholder 3"/>
          <p:cNvSpPr>
            <a:spLocks noGrp="1"/>
          </p:cNvSpPr>
          <p:nvPr>
            <p:ph type="sldNum" sz="quarter" idx="10"/>
          </p:nvPr>
        </p:nvSpPr>
        <p:spPr/>
        <p:txBody>
          <a:bodyPr/>
          <a:lstStyle/>
          <a:p>
            <a:fld id="{FFEFAFEF-573B-1C46-871C-F67B443ED0FD}" type="slidenum">
              <a:rPr lang="en-US" smtClean="0"/>
              <a:pPr/>
              <a:t>36</a:t>
            </a:fld>
            <a:endParaRPr lang="en-US"/>
          </a:p>
        </p:txBody>
      </p:sp>
    </p:spTree>
    <p:extLst>
      <p:ext uri="{BB962C8B-B14F-4D97-AF65-F5344CB8AC3E}">
        <p14:creationId xmlns:p14="http://schemas.microsoft.com/office/powerpoint/2010/main" val="2774089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140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r>
              <a:rPr lang="en-US" dirty="0" smtClean="0"/>
              <a:t>Open</a:t>
            </a:r>
            <a:r>
              <a:rPr lang="en-US" baseline="0" dirty="0" smtClean="0"/>
              <a:t> Services: best practices but also existing open course ware (including OLI courses)</a:t>
            </a:r>
          </a:p>
          <a:p>
            <a:pPr lvl="1"/>
            <a:r>
              <a:rPr lang="en-US" sz="1200" kern="1200" dirty="0" smtClean="0">
                <a:solidFill>
                  <a:schemeClr val="tx1"/>
                </a:solidFill>
                <a:effectLst/>
                <a:latin typeface="Arial" pitchFamily="-110" charset="0"/>
                <a:ea typeface="Geneva" pitchFamily="-110" charset="-128"/>
                <a:cs typeface="Geneva" charset="0"/>
              </a:rPr>
              <a:t>One could imagine this existing independently (each  serving an independent project)</a:t>
            </a:r>
          </a:p>
          <a:p>
            <a:pPr lvl="1"/>
            <a:r>
              <a:rPr lang="en-US" sz="1200" kern="1200" dirty="0" smtClean="0">
                <a:solidFill>
                  <a:schemeClr val="tx1"/>
                </a:solidFill>
                <a:effectLst/>
                <a:latin typeface="Arial" pitchFamily="-110" charset="0"/>
                <a:ea typeface="Geneva" pitchFamily="-110" charset="-128"/>
                <a:cs typeface="Geneva" charset="0"/>
              </a:rPr>
              <a:t>As we walked through this process with our funders, however, it became clear that we might be able to do something more interesting by creating opportunities to engage in these tiers at multiple levels</a:t>
            </a:r>
          </a:p>
          <a:p>
            <a:pPr lvl="1"/>
            <a:r>
              <a:rPr lang="en-US" sz="1200" kern="1200" dirty="0" smtClean="0">
                <a:solidFill>
                  <a:schemeClr val="tx1"/>
                </a:solidFill>
                <a:effectLst/>
                <a:latin typeface="Arial" pitchFamily="-110" charset="0"/>
                <a:ea typeface="Geneva" pitchFamily="-110" charset="-128"/>
                <a:cs typeface="Geneva" charset="0"/>
              </a:rPr>
              <a:t>One of the best parts of working with courses is  learning stuff outside domain.  Who knows concept of emergent properties?</a:t>
            </a:r>
          </a:p>
          <a:p>
            <a:endParaRPr lang="en-US" dirty="0"/>
          </a:p>
        </p:txBody>
      </p:sp>
    </p:spTree>
    <p:extLst>
      <p:ext uri="{BB962C8B-B14F-4D97-AF65-F5344CB8AC3E}">
        <p14:creationId xmlns:p14="http://schemas.microsoft.com/office/powerpoint/2010/main" val="3530352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r>
              <a:rPr lang="en-US" dirty="0" smtClean="0"/>
              <a:t>Co-</a:t>
            </a:r>
            <a:r>
              <a:rPr lang="en-US" dirty="0" err="1" smtClean="0"/>
              <a:t>dev</a:t>
            </a:r>
            <a:r>
              <a:rPr lang="en-US" dirty="0" smtClean="0"/>
              <a:t>:</a:t>
            </a:r>
            <a:r>
              <a:rPr lang="en-US" baseline="0" dirty="0" smtClean="0"/>
              <a:t> author, review, contribute, use evaluate</a:t>
            </a:r>
          </a:p>
          <a:p>
            <a:r>
              <a:rPr lang="en-US" baseline="0" dirty="0" smtClean="0"/>
              <a:t>Platform+: create own course, potentially use others’ work</a:t>
            </a:r>
          </a:p>
          <a:p>
            <a:r>
              <a:rPr lang="en-US" baseline="0" dirty="0" smtClean="0"/>
              <a:t>OLI and other pre-existing courseware that might already fill niche</a:t>
            </a:r>
          </a:p>
          <a:p>
            <a:endParaRPr lang="en-US" dirty="0"/>
          </a:p>
        </p:txBody>
      </p:sp>
    </p:spTree>
    <p:extLst>
      <p:ext uri="{BB962C8B-B14F-4D97-AF65-F5344CB8AC3E}">
        <p14:creationId xmlns:p14="http://schemas.microsoft.com/office/powerpoint/2010/main" val="3530352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Arial" pitchFamily="-110" charset="0"/>
                <a:ea typeface="ＭＳ Ｐゴシック" charset="-128"/>
                <a:cs typeface="ＭＳ Ｐゴシック" charset="-128"/>
              </a:rPr>
              <a:t>Review proposals</a:t>
            </a:r>
          </a:p>
          <a:p>
            <a:pPr lvl="3"/>
            <a:r>
              <a:rPr lang="en-US" sz="1200" kern="1200" dirty="0" smtClean="0">
                <a:solidFill>
                  <a:schemeClr val="tx1"/>
                </a:solidFill>
                <a:effectLst/>
                <a:latin typeface="Arial" pitchFamily="-110" charset="0"/>
                <a:ea typeface="ＭＳ Ｐゴシック" charset="-128"/>
                <a:cs typeface="+mn-cs"/>
              </a:rPr>
              <a:t>Consider overlap and breadth of subject matter</a:t>
            </a:r>
          </a:p>
          <a:p>
            <a:pPr lvl="3"/>
            <a:r>
              <a:rPr lang="en-US" sz="1200" kern="1200" dirty="0" smtClean="0">
                <a:solidFill>
                  <a:schemeClr val="tx1"/>
                </a:solidFill>
                <a:effectLst/>
                <a:latin typeface="Arial" pitchFamily="-110" charset="0"/>
                <a:ea typeface="ＭＳ Ｐゴシック" charset="-128"/>
                <a:cs typeface="+mn-cs"/>
              </a:rPr>
              <a:t>Consider  how well prepared consortia are to engage in effort</a:t>
            </a:r>
          </a:p>
          <a:p>
            <a:pPr lvl="4"/>
            <a:r>
              <a:rPr lang="en-US" sz="1200" kern="1200" dirty="0" smtClean="0">
                <a:solidFill>
                  <a:schemeClr val="tx1"/>
                </a:solidFill>
                <a:effectLst/>
                <a:latin typeface="Arial" pitchFamily="-110" charset="0"/>
                <a:ea typeface="ＭＳ Ｐゴシック" charset="-128"/>
                <a:cs typeface="+mn-cs"/>
              </a:rPr>
              <a:t>Standards based</a:t>
            </a:r>
          </a:p>
          <a:p>
            <a:pPr lvl="4"/>
            <a:r>
              <a:rPr lang="en-US" sz="1200" kern="1200" dirty="0" smtClean="0">
                <a:solidFill>
                  <a:schemeClr val="tx1"/>
                </a:solidFill>
                <a:effectLst/>
                <a:latin typeface="Arial" pitchFamily="-110" charset="0"/>
                <a:ea typeface="ＭＳ Ｐゴシック" charset="-128"/>
                <a:cs typeface="+mn-cs"/>
              </a:rPr>
              <a:t>Centralized vs. distributed</a:t>
            </a:r>
          </a:p>
          <a:p>
            <a:pPr lvl="4"/>
            <a:r>
              <a:rPr lang="en-US" sz="1200" kern="1200" dirty="0" smtClean="0">
                <a:solidFill>
                  <a:schemeClr val="tx1"/>
                </a:solidFill>
                <a:effectLst/>
                <a:latin typeface="Arial" pitchFamily="-110" charset="0"/>
                <a:ea typeface="ＭＳ Ｐゴシック" charset="-128"/>
                <a:cs typeface="+mn-cs"/>
              </a:rPr>
              <a:t>Prep work</a:t>
            </a:r>
          </a:p>
          <a:p>
            <a:pPr lvl="4"/>
            <a:r>
              <a:rPr lang="en-US" sz="1200" kern="1200" dirty="0" smtClean="0">
                <a:solidFill>
                  <a:schemeClr val="tx1"/>
                </a:solidFill>
                <a:effectLst/>
                <a:latin typeface="Arial" pitchFamily="-110" charset="0"/>
                <a:ea typeface="ＭＳ Ｐゴシック" charset="-128"/>
                <a:cs typeface="+mn-cs"/>
              </a:rPr>
              <a:t>Amiable to OLI/CAST approach</a:t>
            </a:r>
          </a:p>
          <a:p>
            <a:pPr lvl="2"/>
            <a:r>
              <a:rPr lang="en-US" sz="1200" kern="1200" dirty="0" smtClean="0">
                <a:solidFill>
                  <a:schemeClr val="tx1"/>
                </a:solidFill>
                <a:effectLst/>
                <a:latin typeface="Arial" pitchFamily="-110" charset="0"/>
                <a:ea typeface="ＭＳ Ｐゴシック" charset="-128"/>
                <a:cs typeface="ＭＳ Ｐゴシック" charset="-128"/>
              </a:rPr>
              <a:t>Conversations with grantees</a:t>
            </a:r>
          </a:p>
          <a:p>
            <a:pPr lvl="3"/>
            <a:r>
              <a:rPr lang="en-US" sz="1200" kern="1200" dirty="0" smtClean="0">
                <a:solidFill>
                  <a:schemeClr val="tx1"/>
                </a:solidFill>
                <a:effectLst/>
                <a:latin typeface="Arial" pitchFamily="-110" charset="0"/>
                <a:ea typeface="ＭＳ Ｐゴシック" charset="-128"/>
                <a:cs typeface="+mn-cs"/>
              </a:rPr>
              <a:t>Better understanding of consortia and plans</a:t>
            </a:r>
          </a:p>
          <a:p>
            <a:pPr lvl="3"/>
            <a:r>
              <a:rPr lang="en-US" sz="1200" kern="1200" dirty="0" smtClean="0">
                <a:solidFill>
                  <a:schemeClr val="tx1"/>
                </a:solidFill>
                <a:effectLst/>
                <a:latin typeface="Arial" pitchFamily="-110" charset="0"/>
                <a:ea typeface="ＭＳ Ｐゴシック" charset="-128"/>
                <a:cs typeface="+mn-cs"/>
              </a:rPr>
              <a:t>Exploration of timeline</a:t>
            </a:r>
          </a:p>
          <a:p>
            <a:pPr lvl="3"/>
            <a:r>
              <a:rPr lang="en-US" sz="1200" kern="1200" dirty="0" smtClean="0">
                <a:solidFill>
                  <a:schemeClr val="tx1"/>
                </a:solidFill>
                <a:effectLst/>
                <a:latin typeface="Arial" pitchFamily="-110" charset="0"/>
                <a:ea typeface="ＭＳ Ｐゴシック" charset="-128"/>
                <a:cs typeface="+mn-cs"/>
              </a:rPr>
              <a:t>Other requirements</a:t>
            </a:r>
          </a:p>
          <a:p>
            <a:pPr lvl="2"/>
            <a:r>
              <a:rPr lang="en-US" sz="1200" kern="1200" dirty="0" smtClean="0">
                <a:solidFill>
                  <a:schemeClr val="tx1"/>
                </a:solidFill>
                <a:effectLst/>
                <a:latin typeface="Arial" pitchFamily="-110" charset="0"/>
                <a:ea typeface="ＭＳ Ｐゴシック" charset="-128"/>
                <a:cs typeface="ＭＳ Ｐゴシック" charset="-128"/>
              </a:rPr>
              <a:t>Selection of subject areas</a:t>
            </a:r>
          </a:p>
          <a:p>
            <a:pPr lvl="2"/>
            <a:r>
              <a:rPr lang="en-US" sz="1200" kern="1200" dirty="0" smtClean="0">
                <a:solidFill>
                  <a:schemeClr val="tx1"/>
                </a:solidFill>
                <a:effectLst/>
                <a:latin typeface="Arial" pitchFamily="-110" charset="0"/>
                <a:ea typeface="ＭＳ Ｐゴシック" charset="-128"/>
                <a:cs typeface="ＭＳ Ｐゴシック" charset="-128"/>
              </a:rPr>
              <a:t>Discussion with potential ‘lead’ institutions</a:t>
            </a:r>
          </a:p>
          <a:p>
            <a:pPr lvl="3"/>
            <a:r>
              <a:rPr lang="en-US" sz="1200" kern="1200" dirty="0" smtClean="0">
                <a:solidFill>
                  <a:schemeClr val="tx1"/>
                </a:solidFill>
                <a:effectLst/>
                <a:latin typeface="Arial" pitchFamily="-110" charset="0"/>
                <a:ea typeface="ＭＳ Ｐゴシック" charset="-128"/>
                <a:cs typeface="+mn-cs"/>
              </a:rPr>
              <a:t>What is ‘lead institution’</a:t>
            </a:r>
          </a:p>
          <a:p>
            <a:pPr lvl="4"/>
            <a:r>
              <a:rPr lang="en-US" sz="1200" kern="1200" dirty="0" smtClean="0">
                <a:solidFill>
                  <a:schemeClr val="tx1"/>
                </a:solidFill>
                <a:effectLst/>
                <a:latin typeface="Arial" pitchFamily="-110" charset="0"/>
                <a:ea typeface="ＭＳ Ｐゴシック" charset="-128"/>
                <a:cs typeface="+mn-cs"/>
              </a:rPr>
              <a:t>Not in charge, still team effort</a:t>
            </a:r>
          </a:p>
          <a:p>
            <a:pPr lvl="4"/>
            <a:r>
              <a:rPr lang="en-US" sz="1200" kern="1200" dirty="0" smtClean="0">
                <a:solidFill>
                  <a:schemeClr val="tx1"/>
                </a:solidFill>
                <a:effectLst/>
                <a:latin typeface="Arial" pitchFamily="-110" charset="0"/>
                <a:ea typeface="ＭＳ Ｐゴシック" charset="-128"/>
                <a:cs typeface="+mn-cs"/>
              </a:rPr>
              <a:t>Helps to define scope</a:t>
            </a:r>
          </a:p>
          <a:p>
            <a:pPr lvl="4"/>
            <a:r>
              <a:rPr lang="en-US" sz="1200" kern="1200" dirty="0" smtClean="0">
                <a:solidFill>
                  <a:schemeClr val="tx1"/>
                </a:solidFill>
                <a:effectLst/>
                <a:latin typeface="Arial" pitchFamily="-110" charset="0"/>
                <a:ea typeface="ＭＳ Ｐゴシック" charset="-128"/>
                <a:cs typeface="+mn-cs"/>
              </a:rPr>
              <a:t>Probably provides lead author</a:t>
            </a:r>
          </a:p>
          <a:p>
            <a:pPr lvl="4"/>
            <a:r>
              <a:rPr lang="en-US" sz="1200" kern="1200" dirty="0" smtClean="0">
                <a:solidFill>
                  <a:schemeClr val="tx1"/>
                </a:solidFill>
                <a:effectLst/>
                <a:latin typeface="Arial" pitchFamily="-110" charset="0"/>
                <a:ea typeface="ＭＳ Ｐゴシック" charset="-128"/>
                <a:cs typeface="+mn-cs"/>
              </a:rPr>
              <a:t>Probably the decider when necessary</a:t>
            </a:r>
          </a:p>
          <a:p>
            <a:pPr lvl="4"/>
            <a:r>
              <a:rPr lang="en-US" sz="1200" kern="1200" dirty="0" smtClean="0">
                <a:solidFill>
                  <a:schemeClr val="tx1"/>
                </a:solidFill>
                <a:effectLst/>
                <a:latin typeface="Arial" pitchFamily="-110" charset="0"/>
                <a:ea typeface="ＭＳ Ｐゴシック" charset="-128"/>
                <a:cs typeface="+mn-cs"/>
              </a:rPr>
              <a:t>Commitment to engage throughout process</a:t>
            </a:r>
          </a:p>
          <a:p>
            <a:endParaRPr lang="en-US" dirty="0"/>
          </a:p>
        </p:txBody>
      </p:sp>
      <p:sp>
        <p:nvSpPr>
          <p:cNvPr id="4" name="Slide Number Placeholder 3"/>
          <p:cNvSpPr>
            <a:spLocks noGrp="1"/>
          </p:cNvSpPr>
          <p:nvPr>
            <p:ph type="sldNum" sz="quarter" idx="10"/>
          </p:nvPr>
        </p:nvSpPr>
        <p:spPr/>
        <p:txBody>
          <a:bodyPr/>
          <a:lstStyle/>
          <a:p>
            <a:fld id="{FFEFAFEF-573B-1C46-871C-F67B443ED0FD}" type="slidenum">
              <a:rPr lang="en-US" smtClean="0"/>
              <a:pPr/>
              <a:t>43</a:t>
            </a:fld>
            <a:endParaRPr lang="en-US"/>
          </a:p>
        </p:txBody>
      </p:sp>
    </p:spTree>
    <p:extLst>
      <p:ext uri="{BB962C8B-B14F-4D97-AF65-F5344CB8AC3E}">
        <p14:creationId xmlns:p14="http://schemas.microsoft.com/office/powerpoint/2010/main" val="4020090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Arial" pitchFamily="-110" charset="0"/>
                <a:ea typeface="ＭＳ Ｐゴシック" charset="-128"/>
                <a:cs typeface="ＭＳ Ｐゴシック" charset="-128"/>
              </a:rPr>
              <a:t>In order of possible launch</a:t>
            </a:r>
          </a:p>
          <a:p>
            <a:pPr lvl="2"/>
            <a:r>
              <a:rPr lang="en-US" sz="1200" kern="1200" dirty="0" smtClean="0">
                <a:solidFill>
                  <a:schemeClr val="tx1"/>
                </a:solidFill>
                <a:effectLst/>
                <a:latin typeface="Arial" pitchFamily="-110" charset="0"/>
                <a:ea typeface="ＭＳ Ｐゴシック" charset="-128"/>
                <a:cs typeface="ＭＳ Ｐゴシック" charset="-128"/>
              </a:rPr>
              <a:t>Manufacturing still uncertain</a:t>
            </a:r>
          </a:p>
          <a:p>
            <a:pPr lvl="2"/>
            <a:r>
              <a:rPr lang="en-US" sz="1200" kern="1200" dirty="0" smtClean="0">
                <a:solidFill>
                  <a:schemeClr val="tx1"/>
                </a:solidFill>
                <a:effectLst/>
                <a:latin typeface="Arial" pitchFamily="-110" charset="0"/>
                <a:ea typeface="ＭＳ Ｐゴシック" charset="-128"/>
                <a:cs typeface="ＭＳ Ｐゴシック" charset="-128"/>
              </a:rPr>
              <a:t>Broad applicability key</a:t>
            </a:r>
          </a:p>
          <a:p>
            <a:pPr lvl="2"/>
            <a:r>
              <a:rPr lang="en-US" sz="1200" kern="1200" dirty="0" smtClean="0">
                <a:solidFill>
                  <a:schemeClr val="tx1"/>
                </a:solidFill>
                <a:effectLst/>
                <a:latin typeface="Arial" pitchFamily="-110" charset="0"/>
                <a:ea typeface="ＭＳ Ｐゴシック" charset="-128"/>
                <a:cs typeface="ＭＳ Ｐゴシック" charset="-128"/>
              </a:rPr>
              <a:t>Also, only one course….</a:t>
            </a:r>
            <a:endParaRPr lang="en-US" dirty="0"/>
          </a:p>
        </p:txBody>
      </p:sp>
      <p:sp>
        <p:nvSpPr>
          <p:cNvPr id="4" name="Slide Number Placeholder 3"/>
          <p:cNvSpPr>
            <a:spLocks noGrp="1"/>
          </p:cNvSpPr>
          <p:nvPr>
            <p:ph type="sldNum" sz="quarter" idx="10"/>
          </p:nvPr>
        </p:nvSpPr>
        <p:spPr/>
        <p:txBody>
          <a:bodyPr/>
          <a:lstStyle/>
          <a:p>
            <a:fld id="{FFEFAFEF-573B-1C46-871C-F67B443ED0FD}" type="slidenum">
              <a:rPr lang="en-US" smtClean="0"/>
              <a:pPr/>
              <a:t>44</a:t>
            </a:fld>
            <a:endParaRPr lang="en-US"/>
          </a:p>
        </p:txBody>
      </p:sp>
    </p:spTree>
    <p:extLst>
      <p:ext uri="{BB962C8B-B14F-4D97-AF65-F5344CB8AC3E}">
        <p14:creationId xmlns:p14="http://schemas.microsoft.com/office/powerpoint/2010/main" val="4020090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AFEF-573B-1C46-871C-F67B443ED0FD}" type="slidenum">
              <a:rPr lang="en-US" smtClean="0"/>
              <a:pPr/>
              <a:t>45</a:t>
            </a:fld>
            <a:endParaRPr lang="en-US"/>
          </a:p>
        </p:txBody>
      </p:sp>
    </p:spTree>
    <p:extLst>
      <p:ext uri="{BB962C8B-B14F-4D97-AF65-F5344CB8AC3E}">
        <p14:creationId xmlns:p14="http://schemas.microsoft.com/office/powerpoint/2010/main" val="4020090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63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30352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cs typeface="ＭＳ Ｐゴシック"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Geneva" charset="0"/>
              </a:defRPr>
            </a:lvl1pPr>
            <a:lvl2pPr marL="742950" indent="-285750">
              <a:defRPr sz="2400">
                <a:solidFill>
                  <a:schemeClr val="tx1"/>
                </a:solidFill>
                <a:latin typeface="45 Helvetica Light" charset="0"/>
                <a:ea typeface="Geneva" charset="0"/>
                <a:cs typeface="Geneva" charset="0"/>
              </a:defRPr>
            </a:lvl2pPr>
            <a:lvl3pPr marL="1143000" indent="-228600">
              <a:defRPr sz="2400">
                <a:solidFill>
                  <a:schemeClr val="tx1"/>
                </a:solidFill>
                <a:latin typeface="45 Helvetica Light" charset="0"/>
                <a:ea typeface="Geneva" charset="0"/>
                <a:cs typeface="Geneva" charset="0"/>
              </a:defRPr>
            </a:lvl3pPr>
            <a:lvl4pPr marL="1600200" indent="-228600">
              <a:defRPr sz="2400">
                <a:solidFill>
                  <a:schemeClr val="tx1"/>
                </a:solidFill>
                <a:latin typeface="45 Helvetica Light" charset="0"/>
                <a:ea typeface="Geneva" charset="0"/>
                <a:cs typeface="Geneva" charset="0"/>
              </a:defRPr>
            </a:lvl4pPr>
            <a:lvl5pPr marL="2057400" indent="-228600">
              <a:defRPr sz="2400">
                <a:solidFill>
                  <a:schemeClr val="tx1"/>
                </a:solidFill>
                <a:latin typeface="45 Helvetica Light"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fld id="{10B340F5-B908-3A4B-A1EA-F248C82E106A}" type="slidenum">
              <a:rPr lang="en-US" sz="1200"/>
              <a:pPr/>
              <a:t>53</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cs typeface="ＭＳ Ｐゴシック"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Geneva" charset="0"/>
              </a:defRPr>
            </a:lvl1pPr>
            <a:lvl2pPr marL="742950" indent="-285750">
              <a:defRPr sz="2400">
                <a:solidFill>
                  <a:schemeClr val="tx1"/>
                </a:solidFill>
                <a:latin typeface="45 Helvetica Light" charset="0"/>
                <a:ea typeface="Geneva" charset="0"/>
                <a:cs typeface="Geneva" charset="0"/>
              </a:defRPr>
            </a:lvl2pPr>
            <a:lvl3pPr marL="1143000" indent="-228600">
              <a:defRPr sz="2400">
                <a:solidFill>
                  <a:schemeClr val="tx1"/>
                </a:solidFill>
                <a:latin typeface="45 Helvetica Light" charset="0"/>
                <a:ea typeface="Geneva" charset="0"/>
                <a:cs typeface="Geneva" charset="0"/>
              </a:defRPr>
            </a:lvl3pPr>
            <a:lvl4pPr marL="1600200" indent="-228600">
              <a:defRPr sz="2400">
                <a:solidFill>
                  <a:schemeClr val="tx1"/>
                </a:solidFill>
                <a:latin typeface="45 Helvetica Light" charset="0"/>
                <a:ea typeface="Geneva" charset="0"/>
                <a:cs typeface="Geneva" charset="0"/>
              </a:defRPr>
            </a:lvl4pPr>
            <a:lvl5pPr marL="2057400" indent="-228600">
              <a:defRPr sz="2400">
                <a:solidFill>
                  <a:schemeClr val="tx1"/>
                </a:solidFill>
                <a:latin typeface="45 Helvetica Light"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fld id="{10B340F5-B908-3A4B-A1EA-F248C82E106A}" type="slidenum">
              <a:rPr lang="en-US" sz="1200"/>
              <a:pPr/>
              <a:t>54</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cs typeface="ＭＳ Ｐゴシック"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Geneva" charset="0"/>
              </a:defRPr>
            </a:lvl1pPr>
            <a:lvl2pPr marL="742950" indent="-285750">
              <a:defRPr sz="2400">
                <a:solidFill>
                  <a:schemeClr val="tx1"/>
                </a:solidFill>
                <a:latin typeface="45 Helvetica Light" charset="0"/>
                <a:ea typeface="Geneva" charset="0"/>
                <a:cs typeface="Geneva" charset="0"/>
              </a:defRPr>
            </a:lvl2pPr>
            <a:lvl3pPr marL="1143000" indent="-228600">
              <a:defRPr sz="2400">
                <a:solidFill>
                  <a:schemeClr val="tx1"/>
                </a:solidFill>
                <a:latin typeface="45 Helvetica Light" charset="0"/>
                <a:ea typeface="Geneva" charset="0"/>
                <a:cs typeface="Geneva" charset="0"/>
              </a:defRPr>
            </a:lvl3pPr>
            <a:lvl4pPr marL="1600200" indent="-228600">
              <a:defRPr sz="2400">
                <a:solidFill>
                  <a:schemeClr val="tx1"/>
                </a:solidFill>
                <a:latin typeface="45 Helvetica Light" charset="0"/>
                <a:ea typeface="Geneva" charset="0"/>
                <a:cs typeface="Geneva" charset="0"/>
              </a:defRPr>
            </a:lvl4pPr>
            <a:lvl5pPr marL="2057400" indent="-228600">
              <a:defRPr sz="2400">
                <a:solidFill>
                  <a:schemeClr val="tx1"/>
                </a:solidFill>
                <a:latin typeface="45 Helvetica Light"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fld id="{10B340F5-B908-3A4B-A1EA-F248C82E106A}" type="slidenum">
              <a:rPr lang="en-US" sz="1200"/>
              <a:pPr/>
              <a:t>55</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cs typeface="ＭＳ Ｐゴシック"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Geneva" charset="0"/>
              </a:defRPr>
            </a:lvl1pPr>
            <a:lvl2pPr marL="742950" indent="-285750">
              <a:defRPr sz="2400">
                <a:solidFill>
                  <a:schemeClr val="tx1"/>
                </a:solidFill>
                <a:latin typeface="45 Helvetica Light" charset="0"/>
                <a:ea typeface="Geneva" charset="0"/>
                <a:cs typeface="Geneva" charset="0"/>
              </a:defRPr>
            </a:lvl2pPr>
            <a:lvl3pPr marL="1143000" indent="-228600">
              <a:defRPr sz="2400">
                <a:solidFill>
                  <a:schemeClr val="tx1"/>
                </a:solidFill>
                <a:latin typeface="45 Helvetica Light" charset="0"/>
                <a:ea typeface="Geneva" charset="0"/>
                <a:cs typeface="Geneva" charset="0"/>
              </a:defRPr>
            </a:lvl3pPr>
            <a:lvl4pPr marL="1600200" indent="-228600">
              <a:defRPr sz="2400">
                <a:solidFill>
                  <a:schemeClr val="tx1"/>
                </a:solidFill>
                <a:latin typeface="45 Helvetica Light" charset="0"/>
                <a:ea typeface="Geneva" charset="0"/>
                <a:cs typeface="Geneva" charset="0"/>
              </a:defRPr>
            </a:lvl4pPr>
            <a:lvl5pPr marL="2057400" indent="-228600">
              <a:defRPr sz="2400">
                <a:solidFill>
                  <a:schemeClr val="tx1"/>
                </a:solidFill>
                <a:latin typeface="45 Helvetica Light"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fld id="{10B340F5-B908-3A4B-A1EA-F248C82E106A}" type="slidenum">
              <a:rPr lang="en-US" sz="1200"/>
              <a:pPr/>
              <a:t>56</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30352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94858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04843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303523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518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3035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70636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6694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6694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p:cNvSpPr>
            <a:spLocks noGrp="1"/>
          </p:cNvSpPr>
          <p:nvPr>
            <p:ph type="body" sz="quarter" idx="11"/>
          </p:nvPr>
        </p:nvSpPr>
        <p:spPr/>
        <p:txBody>
          <a:bodyPr/>
          <a:lstStyle/>
          <a:p>
            <a:r>
              <a:rPr lang="en-US" dirty="0" smtClean="0"/>
              <a:t>Focus is on learning, not teaching</a:t>
            </a:r>
          </a:p>
          <a:p>
            <a:r>
              <a:rPr lang="en-US" dirty="0" smtClean="0"/>
              <a:t>Allows for application of science</a:t>
            </a:r>
          </a:p>
          <a:p>
            <a:endParaRPr lang="en-US" dirty="0"/>
          </a:p>
        </p:txBody>
      </p:sp>
    </p:spTree>
    <p:extLst>
      <p:ext uri="{BB962C8B-B14F-4D97-AF65-F5344CB8AC3E}">
        <p14:creationId xmlns:p14="http://schemas.microsoft.com/office/powerpoint/2010/main" val="183701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5"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6"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916A07A-7B69-1D48-97E3-6AB66BC74F3B}" type="slidenum">
              <a:rPr lang="en-US"/>
              <a:pPr/>
              <a:t>‹#›</a:t>
            </a:fld>
            <a:endParaRPr lang="en-US"/>
          </a:p>
        </p:txBody>
      </p:sp>
    </p:spTree>
    <p:extLst>
      <p:ext uri="{BB962C8B-B14F-4D97-AF65-F5344CB8AC3E}">
        <p14:creationId xmlns:p14="http://schemas.microsoft.com/office/powerpoint/2010/main" val="305379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5"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6"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F490FC73-E949-904C-8B1D-F926A20E39F7}" type="slidenum">
              <a:rPr lang="en-US"/>
              <a:pPr/>
              <a:t>‹#›</a:t>
            </a:fld>
            <a:endParaRPr lang="en-US"/>
          </a:p>
        </p:txBody>
      </p:sp>
    </p:spTree>
    <p:extLst>
      <p:ext uri="{BB962C8B-B14F-4D97-AF65-F5344CB8AC3E}">
        <p14:creationId xmlns:p14="http://schemas.microsoft.com/office/powerpoint/2010/main" val="295728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5"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6"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7F6CAD8-8C24-3B4B-9C18-9FC7DE2FBEBC}" type="slidenum">
              <a:rPr lang="en-US"/>
              <a:pPr/>
              <a:t>‹#›</a:t>
            </a:fld>
            <a:endParaRPr lang="en-US"/>
          </a:p>
        </p:txBody>
      </p:sp>
    </p:spTree>
    <p:extLst>
      <p:ext uri="{BB962C8B-B14F-4D97-AF65-F5344CB8AC3E}">
        <p14:creationId xmlns:p14="http://schemas.microsoft.com/office/powerpoint/2010/main" val="127873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5"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6"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C8102B1-8A88-AA45-94DF-69E5CED17784}" type="slidenum">
              <a:rPr lang="en-US"/>
              <a:pPr/>
              <a:t>‹#›</a:t>
            </a:fld>
            <a:endParaRPr lang="en-US"/>
          </a:p>
        </p:txBody>
      </p:sp>
    </p:spTree>
    <p:extLst>
      <p:ext uri="{BB962C8B-B14F-4D97-AF65-F5344CB8AC3E}">
        <p14:creationId xmlns:p14="http://schemas.microsoft.com/office/powerpoint/2010/main" val="271627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6" name="Footer Placeholder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7" name="Slide Number Placeholder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22BE644-B123-8B44-B182-BA05D2089902}" type="slidenum">
              <a:rPr lang="en-US"/>
              <a:pPr/>
              <a:t>‹#›</a:t>
            </a:fld>
            <a:endParaRPr lang="en-US"/>
          </a:p>
        </p:txBody>
      </p:sp>
    </p:spTree>
    <p:extLst>
      <p:ext uri="{BB962C8B-B14F-4D97-AF65-F5344CB8AC3E}">
        <p14:creationId xmlns:p14="http://schemas.microsoft.com/office/powerpoint/2010/main" val="415464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8"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9"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CCC2E8F-9DE3-C346-B4E4-D6BE8E0EF4A0}" type="slidenum">
              <a:rPr lang="en-US"/>
              <a:pPr/>
              <a:t>‹#›</a:t>
            </a:fld>
            <a:endParaRPr lang="en-US"/>
          </a:p>
        </p:txBody>
      </p:sp>
    </p:spTree>
    <p:extLst>
      <p:ext uri="{BB962C8B-B14F-4D97-AF65-F5344CB8AC3E}">
        <p14:creationId xmlns:p14="http://schemas.microsoft.com/office/powerpoint/2010/main" val="42458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4"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5"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2DD4E0B-6370-1A4D-A409-E789256F1A56}" type="slidenum">
              <a:rPr lang="en-US"/>
              <a:pPr/>
              <a:t>‹#›</a:t>
            </a:fld>
            <a:endParaRPr lang="en-US"/>
          </a:p>
        </p:txBody>
      </p:sp>
    </p:spTree>
    <p:extLst>
      <p:ext uri="{BB962C8B-B14F-4D97-AF65-F5344CB8AC3E}">
        <p14:creationId xmlns:p14="http://schemas.microsoft.com/office/powerpoint/2010/main" val="33375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3"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4"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7BEF065-928C-224D-A2CD-B7D155716F08}" type="slidenum">
              <a:rPr lang="en-US"/>
              <a:pPr/>
              <a:t>‹#›</a:t>
            </a:fld>
            <a:endParaRPr lang="en-US"/>
          </a:p>
        </p:txBody>
      </p:sp>
    </p:spTree>
    <p:extLst>
      <p:ext uri="{BB962C8B-B14F-4D97-AF65-F5344CB8AC3E}">
        <p14:creationId xmlns:p14="http://schemas.microsoft.com/office/powerpoint/2010/main" val="299399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6" name="Footer Placeholder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7" name="Slide Number Placeholder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F88D7F2-C57D-CA45-AED3-3FF9FA44B4AC}" type="slidenum">
              <a:rPr lang="en-US"/>
              <a:pPr/>
              <a:t>‹#›</a:t>
            </a:fld>
            <a:endParaRPr lang="en-US"/>
          </a:p>
        </p:txBody>
      </p:sp>
    </p:spTree>
    <p:extLst>
      <p:ext uri="{BB962C8B-B14F-4D97-AF65-F5344CB8AC3E}">
        <p14:creationId xmlns:p14="http://schemas.microsoft.com/office/powerpoint/2010/main" val="310428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6" name="Footer Placeholder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a:defRPr/>
            </a:pPr>
            <a:endParaRPr lang="en-US"/>
          </a:p>
        </p:txBody>
      </p:sp>
      <p:sp>
        <p:nvSpPr>
          <p:cNvPr id="7" name="Slide Number Placeholder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98C2ADC-824B-C04A-9246-BD8FECC6E25D}" type="slidenum">
              <a:rPr lang="en-US"/>
              <a:pPr/>
              <a:t>‹#›</a:t>
            </a:fld>
            <a:endParaRPr lang="en-US"/>
          </a:p>
        </p:txBody>
      </p:sp>
    </p:spTree>
    <p:extLst>
      <p:ext uri="{BB962C8B-B14F-4D97-AF65-F5344CB8AC3E}">
        <p14:creationId xmlns:p14="http://schemas.microsoft.com/office/powerpoint/2010/main" val="10345140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itlepage_2_footer_187.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70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oli_logo_long_color_transp_4inch.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2400" y="6384661"/>
            <a:ext cx="2819400" cy="244739"/>
          </a:xfrm>
          <a:prstGeom prst="rect">
            <a:avLst/>
          </a:prstGeom>
        </p:spPr>
      </p:pic>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2pPr>
      <a:lvl3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3pPr>
      <a:lvl4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4pPr>
      <a:lvl5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5pPr>
      <a:lvl6pPr marL="4572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9pPr>
    </p:titleStyle>
    <p:body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110" charset="0"/>
          <a:ea typeface="+mn-ea"/>
          <a:cs typeface="+mn-cs"/>
        </a:defRPr>
      </a:lvl2pPr>
      <a:lvl3pPr marL="1143000" indent="-228600" algn="l" rtl="0" eaLnBrk="0" fontAlgn="base" hangingPunct="0">
        <a:spcBef>
          <a:spcPct val="20000"/>
        </a:spcBef>
        <a:spcAft>
          <a:spcPct val="0"/>
        </a:spcAft>
        <a:defRPr sz="2400">
          <a:solidFill>
            <a:schemeClr val="tx1"/>
          </a:solidFill>
          <a:latin typeface="Arial" pitchFamily="-110" charset="0"/>
          <a:ea typeface="+mn-ea"/>
          <a:cs typeface="+mn-cs"/>
        </a:defRPr>
      </a:lvl3pPr>
      <a:lvl4pPr marL="1600200" indent="-228600" algn="l" rtl="0" eaLnBrk="0" fontAlgn="base" hangingPunct="0">
        <a:spcBef>
          <a:spcPct val="20000"/>
        </a:spcBef>
        <a:spcAft>
          <a:spcPct val="0"/>
        </a:spcAft>
        <a:defRPr sz="2000">
          <a:solidFill>
            <a:schemeClr val="tx1"/>
          </a:solidFill>
          <a:latin typeface="Arial" pitchFamily="-110" charset="0"/>
          <a:ea typeface="+mn-ea"/>
          <a:cs typeface="+mn-cs"/>
        </a:defRPr>
      </a:lvl4pPr>
      <a:lvl5pPr marL="2057400" indent="-228600" algn="l" rtl="0" eaLnBrk="0" fontAlgn="base" hangingPunct="0">
        <a:spcBef>
          <a:spcPct val="20000"/>
        </a:spcBef>
        <a:spcAft>
          <a:spcPct val="0"/>
        </a:spcAft>
        <a:buChar char="»"/>
        <a:defRPr sz="2000">
          <a:solidFill>
            <a:schemeClr val="tx1"/>
          </a:solidFill>
          <a:latin typeface="Arial" pitchFamily="-110" charset="0"/>
          <a:ea typeface="+mn-ea"/>
          <a:cs typeface="+mn-cs"/>
        </a:defRPr>
      </a:lvl5pPr>
      <a:lvl6pPr marL="2514600" indent="-228600" algn="l" rtl="0" fontAlgn="base">
        <a:spcBef>
          <a:spcPct val="20000"/>
        </a:spcBef>
        <a:spcAft>
          <a:spcPct val="0"/>
        </a:spcAft>
        <a:buChar char="»"/>
        <a:defRPr sz="2000">
          <a:solidFill>
            <a:schemeClr val="tx1"/>
          </a:solidFill>
          <a:latin typeface="Arial" pitchFamily="-110" charset="0"/>
          <a:ea typeface="+mn-ea"/>
          <a:cs typeface="+mn-cs"/>
        </a:defRPr>
      </a:lvl6pPr>
      <a:lvl7pPr marL="2971800" indent="-228600" algn="l" rtl="0" fontAlgn="base">
        <a:spcBef>
          <a:spcPct val="20000"/>
        </a:spcBef>
        <a:spcAft>
          <a:spcPct val="0"/>
        </a:spcAft>
        <a:buChar char="»"/>
        <a:defRPr sz="2000">
          <a:solidFill>
            <a:schemeClr val="tx1"/>
          </a:solidFill>
          <a:latin typeface="Arial" pitchFamily="-110" charset="0"/>
          <a:ea typeface="+mn-ea"/>
          <a:cs typeface="+mn-cs"/>
        </a:defRPr>
      </a:lvl7pPr>
      <a:lvl8pPr marL="3429000" indent="-228600" algn="l" rtl="0" fontAlgn="base">
        <a:spcBef>
          <a:spcPct val="20000"/>
        </a:spcBef>
        <a:spcAft>
          <a:spcPct val="0"/>
        </a:spcAft>
        <a:buChar char="»"/>
        <a:defRPr sz="2000">
          <a:solidFill>
            <a:schemeClr val="tx1"/>
          </a:solidFill>
          <a:latin typeface="Arial" pitchFamily="-110" charset="0"/>
          <a:ea typeface="+mn-ea"/>
          <a:cs typeface="+mn-cs"/>
        </a:defRPr>
      </a:lvl8pPr>
      <a:lvl9pPr marL="3886200" indent="-228600" algn="l" rtl="0" fontAlgn="base">
        <a:spcBef>
          <a:spcPct val="20000"/>
        </a:spcBef>
        <a:spcAft>
          <a:spcPct val="0"/>
        </a:spcAft>
        <a:buChar char="»"/>
        <a:defRPr sz="2000">
          <a:solidFill>
            <a:schemeClr val="tx1"/>
          </a:solidFill>
          <a:latin typeface="Arial" pitchFamily="-110"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StaticVectortTutor.exe" TargetMode="Externa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hyperlink" Target="chemistry2005.exe" TargetMode="External"/><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hyperlink" Target="Learning%20Dashboard%20project.exe" TargetMode="External"/><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hyperlink" Target="Learning%20Dashboard%20project.exe" TargetMode="External"/><Relationship Id="rId4"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chart" Target="../charts/char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32.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mailto:nbier@cmu.edu"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pt_cover_global_187_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3"/>
          <p:cNvSpPr>
            <a:spLocks noChangeArrowheads="1"/>
          </p:cNvSpPr>
          <p:nvPr/>
        </p:nvSpPr>
        <p:spPr bwMode="auto">
          <a:xfrm>
            <a:off x="228600" y="3200400"/>
            <a:ext cx="9372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90000"/>
              </a:lnSpc>
            </a:pPr>
            <a:r>
              <a:rPr lang="en-US" sz="4000" dirty="0" smtClean="0">
                <a:solidFill>
                  <a:schemeClr val="bg1"/>
                </a:solidFill>
                <a:latin typeface="Times" charset="0"/>
                <a:ea typeface="Osaka" charset="0"/>
                <a:cs typeface="Osaka" charset="0"/>
              </a:rPr>
              <a:t/>
            </a:r>
            <a:br>
              <a:rPr lang="en-US" sz="4000" dirty="0" smtClean="0">
                <a:solidFill>
                  <a:schemeClr val="bg1"/>
                </a:solidFill>
                <a:latin typeface="Times" charset="0"/>
                <a:ea typeface="Osaka" charset="0"/>
                <a:cs typeface="Osaka" charset="0"/>
              </a:rPr>
            </a:br>
            <a:r>
              <a:rPr lang="en-US" sz="4000" dirty="0" smtClean="0">
                <a:solidFill>
                  <a:schemeClr val="bg1"/>
                </a:solidFill>
                <a:latin typeface="Times" charset="0"/>
                <a:ea typeface="Osaka" charset="0"/>
                <a:cs typeface="Osaka" charset="0"/>
              </a:rPr>
              <a:t/>
            </a:r>
            <a:br>
              <a:rPr lang="en-US" sz="4000" dirty="0" smtClean="0">
                <a:solidFill>
                  <a:schemeClr val="bg1"/>
                </a:solidFill>
                <a:latin typeface="Times" charset="0"/>
                <a:ea typeface="Osaka" charset="0"/>
                <a:cs typeface="Osaka" charset="0"/>
              </a:rPr>
            </a:br>
            <a:r>
              <a:rPr lang="en-US" sz="3200" dirty="0" smtClean="0">
                <a:solidFill>
                  <a:schemeClr val="bg1"/>
                </a:solidFill>
                <a:latin typeface="Times" charset="0"/>
                <a:ea typeface="Osaka" charset="0"/>
                <a:cs typeface="Osaka" charset="0"/>
              </a:rPr>
              <a:t>Deep Dive Into Co-Development</a:t>
            </a:r>
            <a:endParaRPr lang="en-US" sz="3200" dirty="0">
              <a:solidFill>
                <a:schemeClr val="tx2"/>
              </a:solidFill>
              <a:latin typeface="Times" charset="0"/>
              <a:ea typeface="Osaka" charset="0"/>
              <a:cs typeface="Osaka" charset="0"/>
            </a:endParaRPr>
          </a:p>
        </p:txBody>
      </p:sp>
      <p:sp>
        <p:nvSpPr>
          <p:cNvPr id="12292" name="Rectangle 14"/>
          <p:cNvSpPr>
            <a:spLocks noChangeArrowheads="1"/>
          </p:cNvSpPr>
          <p:nvPr/>
        </p:nvSpPr>
        <p:spPr bwMode="auto">
          <a:xfrm>
            <a:off x="990600" y="41148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sz="1600" dirty="0">
              <a:latin typeface="75 Helvetica Bold" charset="0"/>
              <a:ea typeface="Osaka" charset="0"/>
              <a:cs typeface="Osaka" charset="0"/>
            </a:endParaRPr>
          </a:p>
          <a:p>
            <a:pPr eaLnBrk="1" hangingPunct="1">
              <a:spcBef>
                <a:spcPct val="20000"/>
              </a:spcBef>
            </a:pPr>
            <a:r>
              <a:rPr lang="en-US" sz="1500" i="1" dirty="0">
                <a:solidFill>
                  <a:schemeClr val="bg1"/>
                </a:solidFill>
                <a:latin typeface="Helvetica" charset="0"/>
                <a:ea typeface="Osaka" charset="0"/>
                <a:cs typeface="Osaka" charset="0"/>
              </a:rPr>
              <a:t> </a:t>
            </a:r>
          </a:p>
          <a:p>
            <a:pPr eaLnBrk="1" hangingPunct="1">
              <a:spcBef>
                <a:spcPct val="20000"/>
              </a:spcBef>
            </a:pPr>
            <a:r>
              <a:rPr lang="en-US" sz="1600" b="1" dirty="0" smtClean="0">
                <a:solidFill>
                  <a:schemeClr val="bg1"/>
                </a:solidFill>
                <a:latin typeface="Helvetica" charset="0"/>
                <a:ea typeface="Osaka" charset="0"/>
                <a:cs typeface="Osaka" charset="0"/>
              </a:rPr>
              <a:t>Norman Bier</a:t>
            </a:r>
            <a:endParaRPr lang="en-US" sz="1600" b="1" dirty="0">
              <a:solidFill>
                <a:schemeClr val="bg1"/>
              </a:solidFill>
              <a:latin typeface="Helvetica" charset="0"/>
              <a:ea typeface="Osaka" charset="0"/>
              <a:cs typeface="Osaka" charset="0"/>
            </a:endParaRPr>
          </a:p>
          <a:p>
            <a:pPr eaLnBrk="1" hangingPunct="1">
              <a:spcBef>
                <a:spcPct val="20000"/>
              </a:spcBef>
            </a:pPr>
            <a:r>
              <a:rPr lang="en-US" sz="1600" dirty="0" smtClean="0">
                <a:solidFill>
                  <a:schemeClr val="bg1"/>
                </a:solidFill>
                <a:latin typeface="L Helvetica Light" charset="0"/>
                <a:ea typeface="Osaka" charset="0"/>
                <a:cs typeface="Osaka" charset="0"/>
              </a:rPr>
              <a:t>Associate Director</a:t>
            </a:r>
            <a:r>
              <a:rPr lang="en-US" sz="1600" dirty="0">
                <a:solidFill>
                  <a:schemeClr val="bg1"/>
                </a:solidFill>
                <a:latin typeface="L Helvetica Light" charset="0"/>
                <a:ea typeface="Osaka" charset="0"/>
                <a:cs typeface="Osaka" charset="0"/>
              </a:rPr>
              <a:t>, Open Learning Initiative</a:t>
            </a:r>
            <a:endParaRPr lang="en-US" sz="1600" dirty="0">
              <a:latin typeface="L Helvetica Light" charset="0"/>
              <a:ea typeface="Osaka" charset="0"/>
              <a:cs typeface="Osaka" charset="0"/>
            </a:endParaRPr>
          </a:p>
          <a:p>
            <a:pPr eaLnBrk="1" hangingPunct="1">
              <a:spcBef>
                <a:spcPct val="20000"/>
              </a:spcBef>
            </a:pPr>
            <a:endParaRPr lang="en-US" sz="1500" dirty="0">
              <a:ea typeface="Osaka" charset="0"/>
              <a:cs typeface="Osaka" charset="0"/>
            </a:endParaRPr>
          </a:p>
          <a:p>
            <a:pPr eaLnBrk="1" hangingPunct="1">
              <a:spcBef>
                <a:spcPct val="20000"/>
              </a:spcBef>
            </a:pPr>
            <a:endParaRPr lang="en-US" sz="1500" dirty="0">
              <a:latin typeface="75 Helvetica Bold" charset="0"/>
              <a:ea typeface="Osaka" charset="0"/>
              <a:cs typeface="Osaka" charset="0"/>
            </a:endParaRPr>
          </a:p>
        </p:txBody>
      </p:sp>
      <p:pic>
        <p:nvPicPr>
          <p:cNvPr id="2" name="Picture 1" descr="oli_logo_long_color_transp_4inc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352800"/>
            <a:ext cx="5266944" cy="457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Algebra Student Results:</a:t>
            </a:r>
            <a:br>
              <a:rPr lang="en-US" dirty="0" smtClean="0"/>
            </a:br>
            <a:r>
              <a:rPr lang="en-US" dirty="0" smtClean="0"/>
              <a:t>Story Problems are Easier!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3628066"/>
              </p:ext>
            </p:extLst>
          </p:nvPr>
        </p:nvGraphicFramePr>
        <p:xfrm>
          <a:off x="457200" y="1600201"/>
          <a:ext cx="8153400" cy="37337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2"/>
          <p:cNvSpPr txBox="1">
            <a:spLocks noChangeArrowheads="1"/>
          </p:cNvSpPr>
          <p:nvPr/>
        </p:nvSpPr>
        <p:spPr bwMode="auto">
          <a:xfrm>
            <a:off x="762000" y="5334000"/>
            <a:ext cx="769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latin typeface="Times New Roman" charset="0"/>
              </a:rPr>
              <a:t>Nathan, M.J. &amp; </a:t>
            </a:r>
            <a:r>
              <a:rPr lang="en-US" sz="1600" dirty="0" err="1">
                <a:latin typeface="Times New Roman" charset="0"/>
              </a:rPr>
              <a:t>Koedinger</a:t>
            </a:r>
            <a:r>
              <a:rPr lang="en-US" sz="1600" dirty="0">
                <a:latin typeface="Times New Roman" charset="0"/>
              </a:rPr>
              <a:t>, K.R. (2000).  Teacher</a:t>
            </a:r>
            <a:r>
              <a:rPr lang="ja-JP" altLang="en-US" sz="1600" dirty="0">
                <a:latin typeface="Times New Roman" charset="0"/>
              </a:rPr>
              <a:t>’</a:t>
            </a:r>
            <a:r>
              <a:rPr lang="en-US" sz="1600" dirty="0">
                <a:latin typeface="Times New Roman" charset="0"/>
              </a:rPr>
              <a:t>s and researchers beliefs of early algebra development.  Journal of Mathematics Education Research, 31(2), 168-190</a:t>
            </a:r>
          </a:p>
        </p:txBody>
      </p:sp>
    </p:spTree>
    <p:extLst>
      <p:ext uri="{BB962C8B-B14F-4D97-AF65-F5344CB8AC3E}">
        <p14:creationId xmlns:p14="http://schemas.microsoft.com/office/powerpoint/2010/main" val="28625107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learner-centered approach?</a:t>
            </a:r>
            <a:endParaRPr lang="en-US" dirty="0"/>
          </a:p>
        </p:txBody>
      </p:sp>
      <p:sp>
        <p:nvSpPr>
          <p:cNvPr id="4" name="Content Placeholder 3"/>
          <p:cNvSpPr>
            <a:spLocks noGrp="1"/>
          </p:cNvSpPr>
          <p:nvPr>
            <p:ph sz="half" idx="1"/>
          </p:nvPr>
        </p:nvSpPr>
        <p:spPr>
          <a:xfrm>
            <a:off x="152400" y="1371600"/>
            <a:ext cx="4343400" cy="4754563"/>
          </a:xfrm>
        </p:spPr>
        <p:txBody>
          <a:bodyPr/>
          <a:lstStyle/>
          <a:p>
            <a:pPr>
              <a:buClr>
                <a:srgbClr val="A50021"/>
              </a:buClr>
              <a:buSzPct val="75000"/>
            </a:pPr>
            <a:r>
              <a:rPr lang="en-US" dirty="0">
                <a:latin typeface="Times New Roman" charset="0"/>
              </a:rPr>
              <a:t>	</a:t>
            </a:r>
            <a:r>
              <a:rPr lang="en-US" dirty="0" smtClean="0">
                <a:latin typeface="Times New Roman" charset="0"/>
              </a:rPr>
              <a:t>Learning results from what the student does and thinks and only from what the student does and thinks.  The teacher can advance learning only by influencing what the student does to learn.</a:t>
            </a:r>
            <a:endParaRPr lang="en-US" dirty="0">
              <a:latin typeface="Times New Roman" charset="0"/>
            </a:endParaRPr>
          </a:p>
          <a:p>
            <a:pPr>
              <a:buClr>
                <a:srgbClr val="A50021"/>
              </a:buClr>
              <a:buSzPct val="75000"/>
            </a:pPr>
            <a:endParaRPr lang="en-US" dirty="0">
              <a:latin typeface="Times New Roman" charset="0"/>
            </a:endParaRPr>
          </a:p>
          <a:p>
            <a:pPr>
              <a:buClr>
                <a:srgbClr val="A50021"/>
              </a:buClr>
              <a:buSzPct val="75000"/>
            </a:pPr>
            <a:r>
              <a:rPr lang="en-US" sz="1800" dirty="0" smtClean="0">
                <a:latin typeface="Times New Roman" charset="0"/>
              </a:rPr>
              <a:t>Herbert Simon, 2001</a:t>
            </a:r>
            <a:endParaRPr lang="en-US" sz="1800" dirty="0">
              <a:latin typeface="Times New Roman" charset="0"/>
            </a:endParaRPr>
          </a:p>
          <a:p>
            <a:endParaRPr lang="en-US" dirty="0"/>
          </a:p>
        </p:txBody>
      </p:sp>
      <p:sp>
        <p:nvSpPr>
          <p:cNvPr id="5" name="Content Placeholder 4"/>
          <p:cNvSpPr>
            <a:spLocks noGrp="1"/>
          </p:cNvSpPr>
          <p:nvPr>
            <p:ph sz="half" idx="2"/>
          </p:nvPr>
        </p:nvSpPr>
        <p:spPr>
          <a:xfrm>
            <a:off x="4648200" y="1371600"/>
            <a:ext cx="4267200" cy="4754563"/>
          </a:xfrm>
        </p:spPr>
        <p:txBody>
          <a:bodyPr/>
          <a:lstStyle/>
          <a:p>
            <a:pPr>
              <a:buClr>
                <a:srgbClr val="A50021"/>
              </a:buClr>
              <a:buSzPct val="75000"/>
            </a:pPr>
            <a:r>
              <a:rPr lang="en-US" dirty="0" smtClean="0">
                <a:latin typeface="Times New Roman" charset="0"/>
              </a:rPr>
              <a:t>	It’s </a:t>
            </a:r>
            <a:r>
              <a:rPr lang="en-US" dirty="0">
                <a:latin typeface="Times New Roman" charset="0"/>
              </a:rPr>
              <a:t>not teaching </a:t>
            </a:r>
            <a:r>
              <a:rPr lang="en-US" dirty="0" smtClean="0">
                <a:latin typeface="Times New Roman" charset="0"/>
              </a:rPr>
              <a:t>that causes </a:t>
            </a:r>
            <a:r>
              <a:rPr lang="en-US" dirty="0">
                <a:latin typeface="Times New Roman" charset="0"/>
              </a:rPr>
              <a:t>learning. </a:t>
            </a:r>
            <a:r>
              <a:rPr lang="en-US" i="1" dirty="0">
                <a:latin typeface="Times New Roman" charset="0"/>
              </a:rPr>
              <a:t>Attempts</a:t>
            </a:r>
            <a:r>
              <a:rPr lang="en-US" dirty="0">
                <a:latin typeface="Times New Roman" charset="0"/>
              </a:rPr>
              <a:t> by the learner to </a:t>
            </a:r>
            <a:r>
              <a:rPr lang="en-US" i="1" dirty="0">
                <a:latin typeface="Times New Roman" charset="0"/>
              </a:rPr>
              <a:t>perform</a:t>
            </a:r>
            <a:r>
              <a:rPr lang="en-US" dirty="0">
                <a:latin typeface="Times New Roman" charset="0"/>
              </a:rPr>
              <a:t> cause learning, dependent upon the</a:t>
            </a:r>
            <a:r>
              <a:rPr lang="en-US" i="1" dirty="0">
                <a:latin typeface="Times New Roman" charset="0"/>
              </a:rPr>
              <a:t> quality of feedback and opportunities to use it.</a:t>
            </a:r>
            <a:endParaRPr lang="en-US" dirty="0">
              <a:latin typeface="Times New Roman" charset="0"/>
            </a:endParaRPr>
          </a:p>
          <a:p>
            <a:pPr>
              <a:buClr>
                <a:srgbClr val="A50021"/>
              </a:buClr>
              <a:buSzPct val="75000"/>
            </a:pPr>
            <a:endParaRPr lang="en-US" dirty="0">
              <a:latin typeface="Times New Roman" charset="0"/>
            </a:endParaRPr>
          </a:p>
          <a:p>
            <a:pPr>
              <a:buClr>
                <a:srgbClr val="A50021"/>
              </a:buClr>
              <a:buSzPct val="75000"/>
            </a:pPr>
            <a:r>
              <a:rPr lang="en-US" sz="1800" dirty="0" smtClean="0">
                <a:latin typeface="Times New Roman" charset="0"/>
              </a:rPr>
              <a:t>Grant </a:t>
            </a:r>
            <a:r>
              <a:rPr lang="en-US" sz="1800" dirty="0">
                <a:latin typeface="Times New Roman" charset="0"/>
              </a:rPr>
              <a:t>Wiggins</a:t>
            </a:r>
          </a:p>
          <a:p>
            <a:pPr>
              <a:buClr>
                <a:srgbClr val="A50021"/>
              </a:buClr>
              <a:buSzPct val="75000"/>
            </a:pPr>
            <a:r>
              <a:rPr lang="en-US" sz="1800" dirty="0" smtClean="0">
                <a:latin typeface="Times New Roman" charset="0"/>
              </a:rPr>
              <a:t>President</a:t>
            </a:r>
            <a:r>
              <a:rPr lang="en-US" sz="1800" dirty="0">
                <a:latin typeface="Times New Roman" charset="0"/>
              </a:rPr>
              <a:t>, Center of Learning Assessment</a:t>
            </a:r>
          </a:p>
        </p:txBody>
      </p:sp>
    </p:spTree>
    <p:extLst>
      <p:ext uri="{BB962C8B-B14F-4D97-AF65-F5344CB8AC3E}">
        <p14:creationId xmlns:p14="http://schemas.microsoft.com/office/powerpoint/2010/main" val="40382225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286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Ctr="0" compatLnSpc="1">
            <a:prstTxWarp prst="textNoShape">
              <a:avLst/>
            </a:prstTxWarp>
          </a:bodyPr>
          <a:lstStyle/>
          <a:p>
            <a:pPr>
              <a:lnSpc>
                <a:spcPts val="4200"/>
              </a:lnSpc>
            </a:pPr>
            <a:r>
              <a:rPr lang="en-US" sz="3600" b="0" dirty="0">
                <a:latin typeface="Times" charset="0"/>
                <a:ea typeface="Osaka" charset="0"/>
                <a:cs typeface="Osaka" charset="0"/>
              </a:rPr>
              <a:t>What is </a:t>
            </a:r>
            <a:r>
              <a:rPr lang="en-US" sz="3600" b="0" dirty="0" smtClean="0">
                <a:latin typeface="Times" charset="0"/>
                <a:ea typeface="Osaka" charset="0"/>
                <a:cs typeface="Osaka" charset="0"/>
              </a:rPr>
              <a:t>CMU’s Open </a:t>
            </a:r>
            <a:r>
              <a:rPr lang="en-US" sz="3600" b="0" dirty="0">
                <a:latin typeface="Times" charset="0"/>
                <a:ea typeface="Osaka" charset="0"/>
                <a:cs typeface="Osaka" charset="0"/>
              </a:rPr>
              <a:t>Learning Initiative? </a:t>
            </a:r>
          </a:p>
        </p:txBody>
      </p:sp>
      <p:sp>
        <p:nvSpPr>
          <p:cNvPr id="18435" name="Text Placeholder 12"/>
          <p:cNvSpPr>
            <a:spLocks noGrp="1"/>
          </p:cNvSpPr>
          <p:nvPr>
            <p:ph type="body" sz="half" idx="2"/>
          </p:nvPr>
        </p:nvSpPr>
        <p:spPr bwMode="auto">
          <a:xfrm>
            <a:off x="228600" y="1600200"/>
            <a:ext cx="26670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sz="2400" dirty="0">
                <a:latin typeface="75 Helvetica Bold" charset="0"/>
                <a:ea typeface="Osaka" charset="0"/>
                <a:cs typeface="Osaka" charset="0"/>
              </a:rPr>
              <a:t>Scientifically-based online learning environments designed to improve both quality and productivity in </a:t>
            </a:r>
            <a:br>
              <a:rPr lang="en-US" sz="2400" dirty="0">
                <a:latin typeface="75 Helvetica Bold" charset="0"/>
                <a:ea typeface="Osaka" charset="0"/>
                <a:cs typeface="Osaka" charset="0"/>
              </a:rPr>
            </a:br>
            <a:r>
              <a:rPr lang="en-US" sz="2400" dirty="0">
                <a:latin typeface="75 Helvetica Bold" charset="0"/>
                <a:ea typeface="Osaka" charset="0"/>
                <a:cs typeface="Osaka" charset="0"/>
              </a:rPr>
              <a:t>higher education</a:t>
            </a:r>
          </a:p>
        </p:txBody>
      </p:sp>
      <p:pic>
        <p:nvPicPr>
          <p:cNvPr id="18436" name="Picture 11" descr="courseimages-02.png"/>
          <p:cNvPicPr>
            <a:picLocks noChangeAspect="1"/>
          </p:cNvPicPr>
          <p:nvPr/>
        </p:nvPicPr>
        <p:blipFill>
          <a:blip r:embed="rId3">
            <a:extLst>
              <a:ext uri="{28A0092B-C50C-407E-A947-70E740481C1C}">
                <a14:useLocalDpi xmlns:a14="http://schemas.microsoft.com/office/drawing/2010/main" val="0"/>
              </a:ext>
            </a:extLst>
          </a:blip>
          <a:srcRect l="10831" t="4440" r="9998" b="16664"/>
          <a:stretch>
            <a:fillRect/>
          </a:stretch>
        </p:blipFill>
        <p:spPr bwMode="auto">
          <a:xfrm>
            <a:off x="2819400" y="914400"/>
            <a:ext cx="66294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9438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history…</a:t>
            </a:r>
            <a:endParaRPr lang="en-US" dirty="0"/>
          </a:p>
        </p:txBody>
      </p:sp>
      <p:pic>
        <p:nvPicPr>
          <p:cNvPr id="4" name="Content Placeholder 3"/>
          <p:cNvPicPr>
            <a:picLocks noGrp="1" noChangeAspect="1"/>
          </p:cNvPicPr>
          <p:nvPr>
            <p:ph idx="1"/>
          </p:nvPr>
        </p:nvPicPr>
        <p:blipFill>
          <a:blip r:embed="rId2"/>
          <a:srcRect l="-42471" r="-42471"/>
          <a:stretch>
            <a:fillRect/>
          </a:stretch>
        </p:blipFill>
        <p:spPr>
          <a:xfrm>
            <a:off x="304800" y="1219200"/>
            <a:ext cx="8229600" cy="4525963"/>
          </a:xfrm>
        </p:spPr>
      </p:pic>
    </p:spTree>
    <p:extLst>
      <p:ext uri="{BB962C8B-B14F-4D97-AF65-F5344CB8AC3E}">
        <p14:creationId xmlns:p14="http://schemas.microsoft.com/office/powerpoint/2010/main" val="3490836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Education</a:t>
            </a:r>
            <a:endParaRPr lang="en-US" dirty="0"/>
          </a:p>
        </p:txBody>
      </p:sp>
      <p:pic>
        <p:nvPicPr>
          <p:cNvPr id="5" name="Content Placeholder 4"/>
          <p:cNvPicPr>
            <a:picLocks noGrp="1" noChangeAspect="1"/>
          </p:cNvPicPr>
          <p:nvPr>
            <p:ph sz="half" idx="1"/>
          </p:nvPr>
        </p:nvPicPr>
        <p:blipFill rotWithShape="1">
          <a:blip r:embed="rId2"/>
          <a:srcRect l="315" t="-53505" b="-53505"/>
          <a:stretch/>
        </p:blipFill>
        <p:spPr>
          <a:xfrm>
            <a:off x="457200" y="990600"/>
            <a:ext cx="4635928" cy="5211763"/>
          </a:xfrm>
        </p:spPr>
      </p:pic>
      <p:pic>
        <p:nvPicPr>
          <p:cNvPr id="6" name="Content Placeholder 5"/>
          <p:cNvPicPr>
            <a:picLocks noGrp="1" noChangeAspect="1"/>
          </p:cNvPicPr>
          <p:nvPr>
            <p:ph sz="half" idx="2"/>
          </p:nvPr>
        </p:nvPicPr>
        <p:blipFill>
          <a:blip r:embed="rId3"/>
          <a:srcRect t="-382140" b="-382140"/>
          <a:stretch>
            <a:fillRect/>
          </a:stretch>
        </p:blipFill>
        <p:spPr>
          <a:xfrm>
            <a:off x="2514600" y="-1828800"/>
            <a:ext cx="6096000" cy="6831642"/>
          </a:xfrm>
        </p:spPr>
      </p:pic>
    </p:spTree>
    <p:extLst>
      <p:ext uri="{BB962C8B-B14F-4D97-AF65-F5344CB8AC3E}">
        <p14:creationId xmlns:p14="http://schemas.microsoft.com/office/powerpoint/2010/main" val="17459071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Inception</a:t>
            </a:r>
            <a:endParaRPr lang="en-US" dirty="0"/>
          </a:p>
        </p:txBody>
      </p:sp>
      <p:sp>
        <p:nvSpPr>
          <p:cNvPr id="4" name="Content Placeholder 3"/>
          <p:cNvSpPr>
            <a:spLocks noGrp="1"/>
          </p:cNvSpPr>
          <p:nvPr>
            <p:ph sz="half" idx="2"/>
          </p:nvPr>
        </p:nvSpPr>
        <p:spPr>
          <a:xfrm>
            <a:off x="4648200" y="1600200"/>
            <a:ext cx="4114800" cy="4114800"/>
          </a:xfrm>
        </p:spPr>
        <p:txBody>
          <a:bodyPr wrap="square">
            <a:normAutofit/>
          </a:bodyPr>
          <a:lstStyle/>
          <a:p>
            <a:pPr marL="514350" indent="-514350">
              <a:buFont typeface="Arial"/>
              <a:buChar char="•"/>
            </a:pPr>
            <a:r>
              <a:rPr lang="en-US" dirty="0" smtClean="0"/>
              <a:t>Access </a:t>
            </a:r>
            <a:r>
              <a:rPr lang="en-US" i="1" dirty="0" smtClean="0"/>
              <a:t>and</a:t>
            </a:r>
            <a:r>
              <a:rPr lang="en-US" dirty="0" smtClean="0"/>
              <a:t> Evaluation</a:t>
            </a:r>
          </a:p>
          <a:p>
            <a:pPr marL="514350" indent="-514350">
              <a:buFont typeface="Arial"/>
              <a:buChar char="•"/>
            </a:pPr>
            <a:r>
              <a:rPr lang="en-US" dirty="0" smtClean="0"/>
              <a:t>CMU Strengths</a:t>
            </a:r>
          </a:p>
          <a:p>
            <a:pPr marL="514350" indent="-514350">
              <a:buFont typeface="Arial"/>
              <a:buChar char="•"/>
            </a:pPr>
            <a:r>
              <a:rPr lang="en-US" dirty="0" smtClean="0"/>
              <a:t>Enacting Instruction</a:t>
            </a:r>
            <a:endParaRPr lang="en-US" dirty="0"/>
          </a:p>
          <a:p>
            <a:pPr marL="514350" indent="-514350">
              <a:buFont typeface="Arial"/>
              <a:buChar char="•"/>
            </a:pPr>
            <a:r>
              <a:rPr lang="en-US" dirty="0"/>
              <a:t>Evidence-based, </a:t>
            </a:r>
            <a:r>
              <a:rPr lang="en-US" dirty="0" smtClean="0"/>
              <a:t>Computer</a:t>
            </a:r>
            <a:r>
              <a:rPr lang="en-US" dirty="0"/>
              <a:t>-assisted </a:t>
            </a:r>
            <a:r>
              <a:rPr lang="en-US" dirty="0" smtClean="0"/>
              <a:t>Online Learning</a:t>
            </a:r>
            <a:endParaRPr lang="en-US" dirty="0"/>
          </a:p>
        </p:txBody>
      </p:sp>
      <p:pic>
        <p:nvPicPr>
          <p:cNvPr id="5" name="Content Placeholder 3"/>
          <p:cNvPicPr>
            <a:picLocks noGrp="1" noChangeAspect="1"/>
          </p:cNvPicPr>
          <p:nvPr>
            <p:ph sz="half" idx="1"/>
          </p:nvPr>
        </p:nvPicPr>
        <p:blipFill>
          <a:blip r:embed="rId2"/>
          <a:srcRect t="-5091" b="-5091"/>
          <a:stretch>
            <a:fillRect/>
          </a:stretch>
        </p:blipFill>
        <p:spPr>
          <a:xfrm>
            <a:off x="1066800" y="2895600"/>
            <a:ext cx="2971800" cy="3330426"/>
          </a:xfrm>
        </p:spPr>
      </p:pic>
      <p:pic>
        <p:nvPicPr>
          <p:cNvPr id="6" name="Picture 5"/>
          <p:cNvPicPr>
            <a:picLocks noChangeAspect="1"/>
          </p:cNvPicPr>
          <p:nvPr/>
        </p:nvPicPr>
        <p:blipFill>
          <a:blip r:embed="rId3"/>
          <a:stretch>
            <a:fillRect/>
          </a:stretch>
        </p:blipFill>
        <p:spPr>
          <a:xfrm>
            <a:off x="1143000" y="1524000"/>
            <a:ext cx="2794000" cy="1270000"/>
          </a:xfrm>
          <a:prstGeom prst="rect">
            <a:avLst/>
          </a:prstGeom>
        </p:spPr>
      </p:pic>
    </p:spTree>
    <p:extLst>
      <p:ext uri="{BB962C8B-B14F-4D97-AF65-F5344CB8AC3E}">
        <p14:creationId xmlns:p14="http://schemas.microsoft.com/office/powerpoint/2010/main" val="12977797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OLI Goals</a:t>
            </a:r>
            <a:endParaRPr lang="en-US" dirty="0"/>
          </a:p>
        </p:txBody>
      </p:sp>
      <p:sp>
        <p:nvSpPr>
          <p:cNvPr id="6" name="Content Placeholder 5"/>
          <p:cNvSpPr>
            <a:spLocks noGrp="1"/>
          </p:cNvSpPr>
          <p:nvPr>
            <p:ph idx="1"/>
          </p:nvPr>
        </p:nvSpPr>
        <p:spPr/>
        <p:txBody>
          <a:bodyPr/>
          <a:lstStyle/>
          <a:p>
            <a:pPr>
              <a:buFont typeface="Arial"/>
              <a:buChar char="•"/>
            </a:pPr>
            <a:r>
              <a:rPr lang="en-US" sz="2600" dirty="0" smtClean="0">
                <a:latin typeface="Arial"/>
                <a:cs typeface="Arial"/>
              </a:rPr>
              <a:t>Produce and improve exemplars of scientifically-based online courses and course materials that enact instruction and support instructors</a:t>
            </a:r>
          </a:p>
          <a:p>
            <a:pPr>
              <a:buFont typeface="Arial"/>
              <a:buChar char="•"/>
            </a:pPr>
            <a:endParaRPr lang="en-US" sz="2600" dirty="0" smtClean="0">
              <a:latin typeface="Arial"/>
              <a:cs typeface="Arial"/>
            </a:endParaRPr>
          </a:p>
          <a:p>
            <a:pPr>
              <a:buFont typeface="Arial"/>
              <a:buChar char="•"/>
            </a:pPr>
            <a:r>
              <a:rPr lang="en-US" sz="2600" dirty="0" smtClean="0">
                <a:latin typeface="Arial"/>
                <a:cs typeface="Arial"/>
              </a:rPr>
              <a:t>Provide open access to these courses and materials</a:t>
            </a:r>
          </a:p>
          <a:p>
            <a:pPr>
              <a:buFont typeface="Arial"/>
              <a:buChar char="•"/>
            </a:pPr>
            <a:endParaRPr lang="en-US" sz="2600" dirty="0" smtClean="0">
              <a:latin typeface="Arial"/>
              <a:cs typeface="Arial"/>
            </a:endParaRPr>
          </a:p>
          <a:p>
            <a:pPr>
              <a:buFont typeface="Arial"/>
              <a:buChar char="•"/>
            </a:pPr>
            <a:r>
              <a:rPr lang="en-US" sz="2600" dirty="0" smtClean="0">
                <a:latin typeface="Arial"/>
                <a:cs typeface="Arial"/>
              </a:rPr>
              <a:t>Develop a community of use, research &amp; development that contributes to the evaluation, continuous improvement, and ongoing growth of the courses and materials.</a:t>
            </a: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15739339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Team-based design and development</a:t>
            </a:r>
            <a:endParaRPr lang="en-US" dirty="0"/>
          </a:p>
        </p:txBody>
      </p:sp>
      <p:pic>
        <p:nvPicPr>
          <p:cNvPr id="4" name="Content Placeholder 3" descr="Macintosh HD:Users:nbier:Desktop:Team-for-OPEN.png"/>
          <p:cNvPicPr>
            <a:picLocks noGrp="1"/>
          </p:cNvPicPr>
          <p:nvPr>
            <p:ph idx="1"/>
          </p:nvPr>
        </p:nvPicPr>
        <p:blipFill>
          <a:blip r:embed="rId2">
            <a:extLst>
              <a:ext uri="{28A0092B-C50C-407E-A947-70E740481C1C}">
                <a14:useLocalDpi xmlns:a14="http://schemas.microsoft.com/office/drawing/2010/main" val="0"/>
              </a:ext>
            </a:extLst>
          </a:blip>
          <a:srcRect l="-37187" r="-37187"/>
          <a:stretch>
            <a:fillRect/>
          </a:stretch>
        </p:blipFill>
        <p:spPr bwMode="auto">
          <a:xfrm>
            <a:off x="457200" y="1295400"/>
            <a:ext cx="8229600" cy="4525963"/>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24796306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Community-based Research</a:t>
            </a:r>
            <a:endParaRPr lang="en-US" dirty="0"/>
          </a:p>
        </p:txBody>
      </p:sp>
      <p:pic>
        <p:nvPicPr>
          <p:cNvPr id="4" name="Content Placeholder 3" descr="Macintosh HD:Users:nbier:Desktop:Course_Dev_Process_02.png"/>
          <p:cNvPicPr>
            <a:picLocks noGrp="1"/>
          </p:cNvPicPr>
          <p:nvPr>
            <p:ph idx="1"/>
          </p:nvPr>
        </p:nvPicPr>
        <p:blipFill>
          <a:blip r:embed="rId2">
            <a:extLst>
              <a:ext uri="{28A0092B-C50C-407E-A947-70E740481C1C}">
                <a14:useLocalDpi xmlns:a14="http://schemas.microsoft.com/office/drawing/2010/main" val="0"/>
              </a:ext>
            </a:extLst>
          </a:blip>
          <a:srcRect l="-2561" r="-2561"/>
          <a:stretch>
            <a:fillRect/>
          </a:stretch>
        </p:blipFill>
        <p:spPr bwMode="auto">
          <a:xfrm>
            <a:off x="457200" y="1371600"/>
            <a:ext cx="8229600" cy="4525963"/>
          </a:xfrm>
          <a:prstGeom prst="rect">
            <a:avLst/>
          </a:prstGeom>
          <a:noFill/>
          <a:ln>
            <a:noFill/>
          </a:ln>
        </p:spPr>
      </p:pic>
    </p:spTree>
    <p:extLst>
      <p:ext uri="{BB962C8B-B14F-4D97-AF65-F5344CB8AC3E}">
        <p14:creationId xmlns:p14="http://schemas.microsoft.com/office/powerpoint/2010/main" val="29137293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Principles Derived from Learning Science</a:t>
            </a:r>
            <a:endParaRPr lang="en-US" sz="3600" dirty="0"/>
          </a:p>
        </p:txBody>
      </p:sp>
      <p:sp>
        <p:nvSpPr>
          <p:cNvPr id="3" name="Content Placeholder 2"/>
          <p:cNvSpPr>
            <a:spLocks noGrp="1"/>
          </p:cNvSpPr>
          <p:nvPr>
            <p:ph sz="half" idx="1"/>
          </p:nvPr>
        </p:nvSpPr>
        <p:spPr>
          <a:xfrm>
            <a:off x="457200" y="1524000"/>
            <a:ext cx="4038600" cy="4602163"/>
          </a:xfrm>
        </p:spPr>
        <p:txBody>
          <a:bodyPr/>
          <a:lstStyle/>
          <a:p>
            <a:pPr marL="457200" indent="-457200">
              <a:buFont typeface="Arial"/>
              <a:buChar char="•"/>
            </a:pPr>
            <a:r>
              <a:rPr lang="en-US" altLang="zh-CN" dirty="0" smtClean="0">
                <a:latin typeface="Arial" charset="0"/>
                <a:ea typeface="ＭＳ Ｐゴシック" charset="0"/>
                <a:cs typeface="ＭＳ Ｐゴシック" charset="0"/>
              </a:rPr>
              <a:t>Goal </a:t>
            </a:r>
            <a:r>
              <a:rPr lang="en-US" altLang="zh-CN" dirty="0">
                <a:latin typeface="Arial" charset="0"/>
                <a:ea typeface="ＭＳ Ｐゴシック" charset="0"/>
                <a:cs typeface="ＭＳ Ｐゴシック" charset="0"/>
              </a:rPr>
              <a:t>directed practice and targeted feedback are critical to </a:t>
            </a:r>
            <a:r>
              <a:rPr lang="en-US" altLang="zh-CN" dirty="0" smtClean="0">
                <a:latin typeface="Arial" charset="0"/>
                <a:ea typeface="ＭＳ Ｐゴシック" charset="0"/>
                <a:cs typeface="ＭＳ Ｐゴシック" charset="0"/>
              </a:rPr>
              <a:t>learning</a:t>
            </a:r>
            <a:br>
              <a:rPr lang="en-US" altLang="zh-CN" dirty="0" smtClean="0">
                <a:latin typeface="Arial" charset="0"/>
                <a:ea typeface="ＭＳ Ｐゴシック" charset="0"/>
                <a:cs typeface="ＭＳ Ｐゴシック" charset="0"/>
              </a:rPr>
            </a:br>
            <a:endParaRPr lang="en-US" altLang="zh-CN" dirty="0" smtClean="0">
              <a:latin typeface="Arial" charset="0"/>
              <a:ea typeface="ＭＳ Ｐゴシック" charset="0"/>
              <a:cs typeface="ＭＳ Ｐゴシック" charset="0"/>
            </a:endParaRPr>
          </a:p>
          <a:p>
            <a:pPr marL="0" indent="0"/>
            <a:r>
              <a:rPr lang="en-US" i="1" dirty="0">
                <a:latin typeface="Times" charset="0"/>
                <a:ea typeface="Osaka" charset="0"/>
                <a:cs typeface="Osaka" charset="0"/>
              </a:rPr>
              <a:t>Learners receive support in the problem-solving context</a:t>
            </a:r>
          </a:p>
          <a:p>
            <a:pPr marL="457200" indent="-457200">
              <a:buFont typeface="Arial"/>
              <a:buChar char="•"/>
            </a:pPr>
            <a:endParaRPr lang="en-US" dirty="0"/>
          </a:p>
        </p:txBody>
      </p:sp>
      <p:pic>
        <p:nvPicPr>
          <p:cNvPr id="5" name="Content Placeholder 8" descr="activity-example.png">
            <a:hlinkClick r:id="rId2" action="ppaction://hlinkfile"/>
          </p:cNvPr>
          <p:cNvPicPr>
            <a:picLocks noGrp="1" noChangeAspect="1"/>
          </p:cNvPicPr>
          <p:nvPr>
            <p:ph sz="half" idx="2"/>
          </p:nvPr>
        </p:nvPicPr>
        <p:blipFill>
          <a:blip r:embed="rId3"/>
          <a:srcRect l="14031" r="14031"/>
          <a:stretch>
            <a:fillRect/>
          </a:stretch>
        </p:blipFill>
        <p:spPr>
          <a:xfrm>
            <a:off x="4648200" y="1447800"/>
            <a:ext cx="4038600" cy="4678363"/>
          </a:xfrm>
          <a:ln w="12700" cap="flat" algn="ctr">
            <a:miter lim="800000"/>
            <a:headEnd type="none" w="med" len="med"/>
            <a:tailEnd type="none" w="med" len="med"/>
          </a:ln>
          <a:effectLst>
            <a:softEdge rad="38100"/>
          </a:effectLst>
        </p:spPr>
      </p:pic>
    </p:spTree>
    <p:extLst>
      <p:ext uri="{BB962C8B-B14F-4D97-AF65-F5344CB8AC3E}">
        <p14:creationId xmlns:p14="http://schemas.microsoft.com/office/powerpoint/2010/main" val="21925118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381000" y="1219200"/>
            <a:ext cx="8229600" cy="4525963"/>
          </a:xfrm>
        </p:spPr>
        <p:txBody>
          <a:bodyPr/>
          <a:lstStyle/>
          <a:p>
            <a:pPr>
              <a:buFont typeface="Arial"/>
              <a:buChar char="•"/>
            </a:pPr>
            <a:r>
              <a:rPr lang="en-US" sz="2400" dirty="0" smtClean="0">
                <a:cs typeface="Helvetica"/>
              </a:rPr>
              <a:t>Accurately describe co-development opportunities to your project team and consortia.</a:t>
            </a:r>
          </a:p>
          <a:p>
            <a:pPr>
              <a:buFont typeface="Arial"/>
              <a:buChar char="•"/>
            </a:pPr>
            <a:r>
              <a:rPr lang="en-US" sz="2400" dirty="0" smtClean="0">
                <a:cs typeface="Helvetica"/>
              </a:rPr>
              <a:t>List likely co-development content areas and identify potential areas of overlap with your project.</a:t>
            </a:r>
          </a:p>
          <a:p>
            <a:pPr>
              <a:buFont typeface="Arial"/>
              <a:buChar char="•"/>
            </a:pPr>
            <a:r>
              <a:rPr lang="en-US" sz="2400" dirty="0" smtClean="0">
                <a:cs typeface="Helvetica"/>
              </a:rPr>
              <a:t>Describe benefits and tradeoffs of Co-development.</a:t>
            </a:r>
          </a:p>
          <a:p>
            <a:pPr>
              <a:buFont typeface="Arial"/>
              <a:buChar char="•"/>
            </a:pPr>
            <a:r>
              <a:rPr lang="en-US" sz="2400" dirty="0" smtClean="0">
                <a:cs typeface="Helvetica"/>
              </a:rPr>
              <a:t>Relate co-development to other OPEN opportunities.</a:t>
            </a:r>
          </a:p>
          <a:p>
            <a:pPr>
              <a:buFont typeface="Arial"/>
              <a:buChar char="•"/>
            </a:pPr>
            <a:r>
              <a:rPr lang="en-US" sz="2400" dirty="0" smtClean="0">
                <a:cs typeface="Helvetica"/>
              </a:rPr>
              <a:t>Identify next steps for co-development participation.</a:t>
            </a:r>
            <a:endParaRPr lang="en-US" sz="2400" dirty="0">
              <a:cs typeface="Helvetica"/>
            </a:endParaRPr>
          </a:p>
        </p:txBody>
      </p:sp>
    </p:spTree>
    <p:extLst>
      <p:ext uri="{BB962C8B-B14F-4D97-AF65-F5344CB8AC3E}">
        <p14:creationId xmlns:p14="http://schemas.microsoft.com/office/powerpoint/2010/main" val="40932419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atin typeface="Times" charset="0"/>
                <a:ea typeface="ＭＳ Ｐゴシック" charset="0"/>
                <a:cs typeface="ＭＳ Ｐゴシック" charset="0"/>
              </a:rPr>
              <a:t>What is a Cognitive Tutor?</a:t>
            </a:r>
          </a:p>
        </p:txBody>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800">
                <a:latin typeface="75 Helvetica Bold" charset="0"/>
                <a:ea typeface="ＭＳ Ｐゴシック" charset="0"/>
                <a:cs typeface="ＭＳ Ｐゴシック" charset="0"/>
              </a:rPr>
              <a:t>	A computerized learning environment whose design is based on cognitive principles and whose interaction with students is based on that of a (human) tutor—i.e., making comments when the student errs, answering questions about what to do next, and maintaining a low profile when the student is performing well.</a:t>
            </a:r>
          </a:p>
          <a:p>
            <a:pPr eaLnBrk="1" hangingPunct="1"/>
            <a:endParaRPr lang="en-US" sz="2800">
              <a:latin typeface="75 Helvetica Bold" charset="0"/>
              <a:ea typeface="ＭＳ Ｐゴシック" charset="0"/>
              <a:cs typeface="ＭＳ Ｐゴシック" charset="0"/>
            </a:endParaRPr>
          </a:p>
        </p:txBody>
      </p:sp>
    </p:spTree>
    <p:extLst>
      <p:ext uri="{BB962C8B-B14F-4D97-AF65-F5344CB8AC3E}">
        <p14:creationId xmlns:p14="http://schemas.microsoft.com/office/powerpoint/2010/main" val="8417268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sz="2800" dirty="0"/>
              <a:t>Principles Derived from Learning </a:t>
            </a:r>
            <a:r>
              <a:rPr lang="en-US" sz="2800" dirty="0" smtClean="0"/>
              <a:t>Science:</a:t>
            </a:r>
            <a:br>
              <a:rPr lang="en-US" sz="2800" dirty="0" smtClean="0"/>
            </a:br>
            <a:r>
              <a:rPr lang="en-US" sz="2400" dirty="0" smtClean="0"/>
              <a:t/>
            </a:r>
            <a:br>
              <a:rPr lang="en-US" sz="2400" dirty="0" smtClean="0"/>
            </a:br>
            <a:r>
              <a:rPr lang="en-US" sz="2400" dirty="0" smtClean="0"/>
              <a:t>        </a:t>
            </a:r>
            <a:r>
              <a:rPr lang="en-US" sz="2400" dirty="0" smtClean="0">
                <a:latin typeface="Times" charset="0"/>
                <a:ea typeface="Osaka" charset="0"/>
                <a:cs typeface="Osaka" charset="0"/>
              </a:rPr>
              <a:t>Practice Synthesizing and Applying Skills &amp; Knowledge</a:t>
            </a:r>
            <a:r>
              <a:rPr lang="en-US" sz="2400" dirty="0">
                <a:latin typeface="Times" charset="0"/>
                <a:ea typeface="Osaka" charset="0"/>
                <a:cs typeface="Osaka" charset="0"/>
              </a:rPr>
              <a:t/>
            </a:r>
            <a:br>
              <a:rPr lang="en-US" sz="2400" dirty="0">
                <a:latin typeface="Times" charset="0"/>
                <a:ea typeface="Osaka" charset="0"/>
                <a:cs typeface="Osaka" charset="0"/>
              </a:rPr>
            </a:br>
            <a:endParaRPr lang="en-US" sz="2400" dirty="0">
              <a:latin typeface="Times" charset="0"/>
              <a:ea typeface="Osaka" charset="0"/>
              <a:cs typeface="Osaka" charset="0"/>
            </a:endParaRPr>
          </a:p>
        </p:txBody>
      </p:sp>
      <p:pic>
        <p:nvPicPr>
          <p:cNvPr id="6" name="Picture 4" descr="virtualchemistry">
            <a:hlinkClick r:id="rId3" action="ppaction://hlinkfile"/>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9205" r="-920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8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172200" y="43434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Geneva" charset="0"/>
              </a:defRPr>
            </a:lvl1pPr>
            <a:lvl2pPr marL="742950" indent="-285750">
              <a:defRPr sz="2400">
                <a:solidFill>
                  <a:schemeClr val="tx1"/>
                </a:solidFill>
                <a:latin typeface="45 Helvetica Light" charset="0"/>
                <a:ea typeface="Geneva" charset="0"/>
                <a:cs typeface="Geneva" charset="0"/>
              </a:defRPr>
            </a:lvl2pPr>
            <a:lvl3pPr marL="1143000" indent="-228600">
              <a:defRPr sz="2400">
                <a:solidFill>
                  <a:schemeClr val="tx1"/>
                </a:solidFill>
                <a:latin typeface="45 Helvetica Light" charset="0"/>
                <a:ea typeface="Geneva" charset="0"/>
                <a:cs typeface="Geneva" charset="0"/>
              </a:defRPr>
            </a:lvl3pPr>
            <a:lvl4pPr marL="1600200" indent="-228600">
              <a:defRPr sz="2400">
                <a:solidFill>
                  <a:schemeClr val="tx1"/>
                </a:solidFill>
                <a:latin typeface="45 Helvetica Light" charset="0"/>
                <a:ea typeface="Geneva" charset="0"/>
                <a:cs typeface="Geneva" charset="0"/>
              </a:defRPr>
            </a:lvl4pPr>
            <a:lvl5pPr marL="2057400" indent="-228600">
              <a:defRPr sz="2400">
                <a:solidFill>
                  <a:schemeClr val="tx1"/>
                </a:solidFill>
                <a:latin typeface="45 Helvetica Light"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pPr algn="ctr"/>
            <a:endParaRPr lang="en-US"/>
          </a:p>
        </p:txBody>
      </p:sp>
      <p:sp>
        <p:nvSpPr>
          <p:cNvPr id="22531" name="Title 4"/>
          <p:cNvSpPr>
            <a:spLocks noGrp="1"/>
          </p:cNvSpPr>
          <p:nvPr>
            <p:ph type="title"/>
          </p:nvPr>
        </p:nvSpPr>
        <p:spPr bwMode="auto">
          <a:xfrm>
            <a:off x="381000" y="579438"/>
            <a:ext cx="3352800" cy="3840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sz="4000" dirty="0">
                <a:latin typeface="Times" charset="0"/>
                <a:ea typeface="ＭＳ Ｐゴシック" charset="0"/>
                <a:cs typeface="ＭＳ Ｐゴシック" charset="0"/>
              </a:rPr>
              <a:t>Feedback: Changing the Productivity of Learners and Teachers</a:t>
            </a:r>
          </a:p>
        </p:txBody>
      </p:sp>
      <p:pic>
        <p:nvPicPr>
          <p:cNvPr id="22532" name="Picture 12" descr="OLI-feedbackloopInstructorStud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304800"/>
            <a:ext cx="56959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8910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OLI-blendedscenario-slide1.pdf"/>
          <p:cNvPicPr>
            <a:picLocks noChangeAspect="1"/>
          </p:cNvPicPr>
          <p:nvPr/>
        </p:nvPicPr>
        <p:blipFill>
          <a:blip r:embed="rId3">
            <a:extLst>
              <a:ext uri="{28A0092B-C50C-407E-A947-70E740481C1C}">
                <a14:useLocalDpi xmlns:a14="http://schemas.microsoft.com/office/drawing/2010/main" val="0"/>
              </a:ext>
            </a:extLst>
          </a:blip>
          <a:srcRect l="16071" t="2551" r="14285" b="1785"/>
          <a:stretch>
            <a:fillRect/>
          </a:stretch>
        </p:blipFill>
        <p:spPr bwMode="auto">
          <a:xfrm>
            <a:off x="1676400" y="152400"/>
            <a:ext cx="5943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2237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OLI-WISEimages-DDL.pdf">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rcRect r="3842" b="6879"/>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906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OLI-blendedscenario-slide3.pdf"/>
          <p:cNvPicPr>
            <a:picLocks noChangeAspect="1"/>
          </p:cNvPicPr>
          <p:nvPr/>
        </p:nvPicPr>
        <p:blipFill>
          <a:blip r:embed="rId3">
            <a:extLst>
              <a:ext uri="{28A0092B-C50C-407E-A947-70E740481C1C}">
                <a14:useLocalDpi xmlns:a14="http://schemas.microsoft.com/office/drawing/2010/main" val="0"/>
              </a:ext>
            </a:extLst>
          </a:blip>
          <a:srcRect l="15517" t="2463" r="12930" b="2708"/>
          <a:stretch>
            <a:fillRect/>
          </a:stretch>
        </p:blipFill>
        <p:spPr bwMode="auto">
          <a:xfrm>
            <a:off x="1600200" y="152400"/>
            <a:ext cx="609600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7743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172200" y="43434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Geneva" charset="0"/>
              </a:defRPr>
            </a:lvl1pPr>
            <a:lvl2pPr marL="742950" indent="-285750">
              <a:defRPr sz="2400">
                <a:solidFill>
                  <a:schemeClr val="tx1"/>
                </a:solidFill>
                <a:latin typeface="45 Helvetica Light" charset="0"/>
                <a:ea typeface="Geneva" charset="0"/>
                <a:cs typeface="Geneva" charset="0"/>
              </a:defRPr>
            </a:lvl2pPr>
            <a:lvl3pPr marL="1143000" indent="-228600">
              <a:defRPr sz="2400">
                <a:solidFill>
                  <a:schemeClr val="tx1"/>
                </a:solidFill>
                <a:latin typeface="45 Helvetica Light" charset="0"/>
                <a:ea typeface="Geneva" charset="0"/>
                <a:cs typeface="Geneva" charset="0"/>
              </a:defRPr>
            </a:lvl3pPr>
            <a:lvl4pPr marL="1600200" indent="-228600">
              <a:defRPr sz="2400">
                <a:solidFill>
                  <a:schemeClr val="tx1"/>
                </a:solidFill>
                <a:latin typeface="45 Helvetica Light" charset="0"/>
                <a:ea typeface="Geneva" charset="0"/>
                <a:cs typeface="Geneva" charset="0"/>
              </a:defRPr>
            </a:lvl4pPr>
            <a:lvl5pPr marL="2057400" indent="-228600">
              <a:defRPr sz="2400">
                <a:solidFill>
                  <a:schemeClr val="tx1"/>
                </a:solidFill>
                <a:latin typeface="45 Helvetica Light"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endParaRPr lang="en-US"/>
          </a:p>
        </p:txBody>
      </p:sp>
      <p:sp>
        <p:nvSpPr>
          <p:cNvPr id="26627" name="Rectangle 4"/>
          <p:cNvSpPr>
            <a:spLocks noGrp="1" noChangeArrowheads="1"/>
          </p:cNvSpPr>
          <p:nvPr>
            <p:ph type="title"/>
          </p:nvPr>
        </p:nvSpPr>
        <p:spPr bwMode="auto">
          <a:xfrm>
            <a:off x="228600" y="609600"/>
            <a:ext cx="37338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91440" bIns="0" numCol="1" anchor="t" anchorCtr="0" compatLnSpc="1">
            <a:prstTxWarp prst="textNoShape">
              <a:avLst/>
            </a:prstTxWarp>
          </a:bodyPr>
          <a:lstStyle/>
          <a:p>
            <a:r>
              <a:rPr lang="en-US" sz="4000" dirty="0">
                <a:latin typeface="Times" charset="0"/>
                <a:ea typeface="ＭＳ Ｐゴシック" charset="0"/>
                <a:cs typeface="ＭＳ Ｐゴシック" charset="0"/>
              </a:rPr>
              <a:t/>
            </a:r>
            <a:br>
              <a:rPr lang="en-US" sz="4000" dirty="0">
                <a:latin typeface="Times" charset="0"/>
                <a:ea typeface="ＭＳ Ｐゴシック" charset="0"/>
                <a:cs typeface="ＭＳ Ｐゴシック" charset="0"/>
              </a:rPr>
            </a:br>
            <a:r>
              <a:rPr lang="en-US" sz="4000" dirty="0" smtClean="0">
                <a:latin typeface="Times" charset="0"/>
                <a:ea typeface="ＭＳ Ｐゴシック" charset="0"/>
                <a:cs typeface="ＭＳ Ｐゴシック" charset="0"/>
              </a:rPr>
              <a:t>Feedback Loops for Continuous Improvement</a:t>
            </a:r>
            <a:endParaRPr lang="en-US" sz="4000" dirty="0">
              <a:latin typeface="Times" charset="0"/>
              <a:ea typeface="ＭＳ Ｐゴシック" charset="0"/>
              <a:cs typeface="ＭＳ Ｐゴシック" charset="0"/>
            </a:endParaRPr>
          </a:p>
        </p:txBody>
      </p:sp>
      <p:pic>
        <p:nvPicPr>
          <p:cNvPr id="26628" name="Picture 4" descr="OLI-feedbackloo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304800"/>
            <a:ext cx="56959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15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000">
                <a:latin typeface="Times" charset="0"/>
                <a:ea typeface="ＭＳ Ｐゴシック" charset="0"/>
                <a:cs typeface="ＭＳ Ｐゴシック" charset="0"/>
              </a:rPr>
              <a:t>Learning Curve Analysis</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l="20973" t="34808" r="3737" b="3629"/>
          <a:stretch>
            <a:fillRect/>
          </a:stretch>
        </p:blipFill>
        <p:spPr bwMode="auto">
          <a:xfrm>
            <a:off x="533400" y="1295400"/>
            <a:ext cx="8112125"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3"/>
          <p:cNvSpPr txBox="1">
            <a:spLocks noChangeArrowheads="1"/>
          </p:cNvSpPr>
          <p:nvPr/>
        </p:nvSpPr>
        <p:spPr bwMode="auto">
          <a:xfrm>
            <a:off x="381000" y="5715000"/>
            <a:ext cx="7011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Geneva" charset="0"/>
              </a:defRPr>
            </a:lvl1pPr>
            <a:lvl2pPr marL="742950" indent="-285750">
              <a:defRPr sz="2400">
                <a:solidFill>
                  <a:schemeClr val="tx1"/>
                </a:solidFill>
                <a:latin typeface="45 Helvetica Light" charset="0"/>
                <a:ea typeface="Geneva" charset="0"/>
                <a:cs typeface="Geneva" charset="0"/>
              </a:defRPr>
            </a:lvl2pPr>
            <a:lvl3pPr marL="1143000" indent="-228600">
              <a:defRPr sz="2400">
                <a:solidFill>
                  <a:schemeClr val="tx1"/>
                </a:solidFill>
                <a:latin typeface="45 Helvetica Light" charset="0"/>
                <a:ea typeface="Geneva" charset="0"/>
                <a:cs typeface="Geneva" charset="0"/>
              </a:defRPr>
            </a:lvl3pPr>
            <a:lvl4pPr marL="1600200" indent="-228600">
              <a:defRPr sz="2400">
                <a:solidFill>
                  <a:schemeClr val="tx1"/>
                </a:solidFill>
                <a:latin typeface="45 Helvetica Light" charset="0"/>
                <a:ea typeface="Geneva" charset="0"/>
                <a:cs typeface="Geneva" charset="0"/>
              </a:defRPr>
            </a:lvl4pPr>
            <a:lvl5pPr marL="2057400" indent="-228600">
              <a:defRPr sz="2400">
                <a:solidFill>
                  <a:schemeClr val="tx1"/>
                </a:solidFill>
                <a:latin typeface="45 Helvetica Light"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r>
              <a:rPr lang="en-US"/>
              <a:t>DataShop:  Pittsburgh Science of Learning Center</a:t>
            </a:r>
          </a:p>
        </p:txBody>
      </p:sp>
    </p:spTree>
    <p:extLst>
      <p:ext uri="{BB962C8B-B14F-4D97-AF65-F5344CB8AC3E}">
        <p14:creationId xmlns:p14="http://schemas.microsoft.com/office/powerpoint/2010/main" val="28546818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000" dirty="0" smtClean="0">
                <a:latin typeface="Times" charset="0"/>
                <a:ea typeface="ＭＳ Ｐゴシック" charset="0"/>
                <a:cs typeface="ＭＳ Ｐゴシック" charset="0"/>
              </a:rPr>
              <a:t>Other Learning Curves</a:t>
            </a:r>
            <a:br>
              <a:rPr lang="en-US" sz="4000" dirty="0" smtClean="0">
                <a:latin typeface="Times" charset="0"/>
                <a:ea typeface="ＭＳ Ｐゴシック" charset="0"/>
                <a:cs typeface="ＭＳ Ｐゴシック" charset="0"/>
              </a:rPr>
            </a:br>
            <a:r>
              <a:rPr lang="en-US" sz="4000" dirty="0" err="1" smtClean="0">
                <a:latin typeface="Times" charset="0"/>
                <a:ea typeface="ＭＳ Ｐゴシック" charset="0"/>
                <a:cs typeface="ＭＳ Ｐゴシック" charset="0"/>
              </a:rPr>
              <a:t>learnig</a:t>
            </a:r>
            <a:r>
              <a:rPr lang="en-US" sz="4000" dirty="0" smtClean="0">
                <a:latin typeface="Times" charset="0"/>
                <a:ea typeface="ＭＳ Ｐゴシック" charset="0"/>
                <a:cs typeface="ＭＳ Ｐゴシック" charset="0"/>
              </a:rPr>
              <a:t> </a:t>
            </a:r>
            <a:endParaRPr lang="en-US" sz="4000" dirty="0">
              <a:latin typeface="Times" charset="0"/>
              <a:ea typeface="ＭＳ Ｐゴシック" charset="0"/>
              <a:cs typeface="ＭＳ Ｐゴシック" charset="0"/>
            </a:endParaRPr>
          </a:p>
        </p:txBody>
      </p:sp>
      <p:sp>
        <p:nvSpPr>
          <p:cNvPr id="27652" name="TextBox 3"/>
          <p:cNvSpPr txBox="1">
            <a:spLocks noChangeArrowheads="1"/>
          </p:cNvSpPr>
          <p:nvPr/>
        </p:nvSpPr>
        <p:spPr bwMode="auto">
          <a:xfrm>
            <a:off x="381000" y="5715000"/>
            <a:ext cx="58785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Geneva" charset="0"/>
              </a:defRPr>
            </a:lvl1pPr>
            <a:lvl2pPr marL="742950" indent="-285750">
              <a:defRPr sz="2400">
                <a:solidFill>
                  <a:schemeClr val="tx1"/>
                </a:solidFill>
                <a:latin typeface="45 Helvetica Light" charset="0"/>
                <a:ea typeface="Geneva" charset="0"/>
                <a:cs typeface="Geneva" charset="0"/>
              </a:defRPr>
            </a:lvl2pPr>
            <a:lvl3pPr marL="1143000" indent="-228600">
              <a:defRPr sz="2400">
                <a:solidFill>
                  <a:schemeClr val="tx1"/>
                </a:solidFill>
                <a:latin typeface="45 Helvetica Light" charset="0"/>
                <a:ea typeface="Geneva" charset="0"/>
                <a:cs typeface="Geneva" charset="0"/>
              </a:defRPr>
            </a:lvl3pPr>
            <a:lvl4pPr marL="1600200" indent="-228600">
              <a:defRPr sz="2400">
                <a:solidFill>
                  <a:schemeClr val="tx1"/>
                </a:solidFill>
                <a:latin typeface="45 Helvetica Light" charset="0"/>
                <a:ea typeface="Geneva" charset="0"/>
                <a:cs typeface="Geneva" charset="0"/>
              </a:defRPr>
            </a:lvl4pPr>
            <a:lvl5pPr marL="2057400" indent="-228600">
              <a:defRPr sz="2400">
                <a:solidFill>
                  <a:schemeClr val="tx1"/>
                </a:solidFill>
                <a:latin typeface="45 Helvetica Light"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r>
              <a:rPr lang="en-US" sz="2000" dirty="0" err="1"/>
              <a:t>DataShop</a:t>
            </a:r>
            <a:r>
              <a:rPr lang="en-US" sz="2000" dirty="0"/>
              <a:t>:  Pittsburgh Science of Learning Center</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38354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066800"/>
            <a:ext cx="403860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429000"/>
            <a:ext cx="38655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429000"/>
            <a:ext cx="3983037"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9870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36008797"/>
              </p:ext>
            </p:extLst>
          </p:nvPr>
        </p:nvGraphicFramePr>
        <p:xfrm>
          <a:off x="457200" y="457200"/>
          <a:ext cx="82296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92089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219200"/>
            <a:ext cx="8229600" cy="4525963"/>
          </a:xfrm>
        </p:spPr>
        <p:txBody>
          <a:bodyPr/>
          <a:lstStyle/>
          <a:p>
            <a:pPr>
              <a:buFont typeface="Arial"/>
              <a:buChar char="•"/>
            </a:pPr>
            <a:r>
              <a:rPr lang="en-US" sz="2400" dirty="0" smtClean="0">
                <a:cs typeface="Helvetica"/>
              </a:rPr>
              <a:t>Introduction</a:t>
            </a:r>
          </a:p>
          <a:p>
            <a:pPr>
              <a:buFont typeface="Arial"/>
              <a:buChar char="•"/>
            </a:pPr>
            <a:r>
              <a:rPr lang="en-US" sz="2400" dirty="0" smtClean="0">
                <a:cs typeface="Helvetica"/>
              </a:rPr>
              <a:t>What is OLI?</a:t>
            </a:r>
          </a:p>
          <a:p>
            <a:pPr>
              <a:buFont typeface="Arial"/>
              <a:buChar char="•"/>
            </a:pPr>
            <a:r>
              <a:rPr lang="en-US" sz="2400" dirty="0" smtClean="0">
                <a:cs typeface="Helvetica"/>
              </a:rPr>
              <a:t>What is Co-development?</a:t>
            </a:r>
          </a:p>
          <a:p>
            <a:pPr>
              <a:buFont typeface="Arial"/>
              <a:buChar char="•"/>
            </a:pPr>
            <a:r>
              <a:rPr lang="en-US" sz="2400" dirty="0" smtClean="0">
                <a:cs typeface="Helvetica"/>
              </a:rPr>
              <a:t>Getting Involved</a:t>
            </a:r>
          </a:p>
          <a:p>
            <a:pPr>
              <a:buFont typeface="Arial"/>
              <a:buChar char="•"/>
            </a:pPr>
            <a:r>
              <a:rPr lang="en-US" sz="2400" dirty="0" smtClean="0">
                <a:cs typeface="Helvetica"/>
              </a:rPr>
              <a:t>The Co-Development Process</a:t>
            </a:r>
          </a:p>
          <a:p>
            <a:pPr>
              <a:buFont typeface="Arial"/>
              <a:buChar char="•"/>
            </a:pPr>
            <a:r>
              <a:rPr lang="en-US" sz="2400" dirty="0" smtClean="0">
                <a:cs typeface="Helvetica"/>
              </a:rPr>
              <a:t>Next Steps</a:t>
            </a:r>
          </a:p>
          <a:p>
            <a:pPr>
              <a:buFont typeface="Arial"/>
              <a:buChar char="•"/>
            </a:pPr>
            <a:r>
              <a:rPr lang="en-US" sz="2400" dirty="0" smtClean="0">
                <a:cs typeface="Helvetica"/>
              </a:rPr>
              <a:t>Discussion</a:t>
            </a:r>
          </a:p>
          <a:p>
            <a:pPr>
              <a:buFont typeface="Arial"/>
              <a:buChar char="•"/>
            </a:pPr>
            <a:endParaRPr lang="en-US" sz="2400" dirty="0">
              <a:cs typeface="Helvetica"/>
            </a:endParaRPr>
          </a:p>
        </p:txBody>
      </p:sp>
    </p:spTree>
    <p:extLst>
      <p:ext uri="{BB962C8B-B14F-4D97-AF65-F5344CB8AC3E}">
        <p14:creationId xmlns:p14="http://schemas.microsoft.com/office/powerpoint/2010/main" val="14364206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Metrics</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2666428557"/>
              </p:ext>
            </p:extLst>
          </p:nvPr>
        </p:nvGraphicFramePr>
        <p:xfrm>
          <a:off x="152400" y="1153160"/>
          <a:ext cx="4648200" cy="4866640"/>
        </p:xfrm>
        <a:graphic>
          <a:graphicData uri="http://schemas.openxmlformats.org/drawingml/2006/table">
            <a:tbl>
              <a:tblPr firstRow="1" bandRow="1">
                <a:tableStyleId>{21E4AEA4-8DFA-4A89-87EB-49C32662AFE0}</a:tableStyleId>
              </a:tblPr>
              <a:tblGrid>
                <a:gridCol w="929640"/>
                <a:gridCol w="929640"/>
                <a:gridCol w="929640"/>
                <a:gridCol w="929640"/>
                <a:gridCol w="929640"/>
              </a:tblGrid>
              <a:tr h="698932">
                <a:tc>
                  <a:txBody>
                    <a:bodyPr/>
                    <a:lstStyle/>
                    <a:p>
                      <a:pPr algn="ctr"/>
                      <a:endParaRPr lang="en-US" sz="2000" dirty="0">
                        <a:latin typeface="Calibri"/>
                        <a:cs typeface="Calibri"/>
                      </a:endParaRPr>
                    </a:p>
                  </a:txBody>
                  <a:tcPr marL="41779" marR="41779" anchor="ctr">
                    <a:solidFill>
                      <a:srgbClr val="9A0624"/>
                    </a:solidFill>
                  </a:tcPr>
                </a:tc>
                <a:tc gridSpan="2">
                  <a:txBody>
                    <a:bodyPr/>
                    <a:lstStyle/>
                    <a:p>
                      <a:pPr algn="ctr"/>
                      <a:r>
                        <a:rPr lang="en-US" sz="2000" dirty="0" smtClean="0">
                          <a:latin typeface="Calibri"/>
                          <a:cs typeface="Calibri"/>
                        </a:rPr>
                        <a:t>Engaged</a:t>
                      </a:r>
                      <a:endParaRPr lang="en-US" sz="2000" dirty="0">
                        <a:latin typeface="Calibri"/>
                        <a:cs typeface="Calibri"/>
                      </a:endParaRPr>
                    </a:p>
                  </a:txBody>
                  <a:tcPr marL="41779" marR="41779" anchor="ctr">
                    <a:solidFill>
                      <a:srgbClr val="9A0624"/>
                    </a:solidFill>
                  </a:tcPr>
                </a:tc>
                <a:tc hMerge="1">
                  <a:txBody>
                    <a:bodyPr/>
                    <a:lstStyle/>
                    <a:p>
                      <a:endParaRPr lang="en-US" dirty="0"/>
                    </a:p>
                  </a:txBody>
                  <a:tcPr/>
                </a:tc>
                <a:tc gridSpan="2">
                  <a:txBody>
                    <a:bodyPr/>
                    <a:lstStyle/>
                    <a:p>
                      <a:pPr algn="ctr"/>
                      <a:r>
                        <a:rPr lang="en-US" sz="2000" dirty="0" smtClean="0">
                          <a:latin typeface="Calibri"/>
                          <a:cs typeface="Calibri"/>
                        </a:rPr>
                        <a:t>Didn’t Engage</a:t>
                      </a:r>
                      <a:endParaRPr lang="en-US" sz="2000" dirty="0">
                        <a:latin typeface="Calibri"/>
                        <a:cs typeface="Calibri"/>
                      </a:endParaRPr>
                    </a:p>
                  </a:txBody>
                  <a:tcPr marL="41779" marR="41779" anchor="ctr">
                    <a:solidFill>
                      <a:srgbClr val="9A0624"/>
                    </a:solidFill>
                  </a:tcPr>
                </a:tc>
                <a:tc hMerge="1">
                  <a:txBody>
                    <a:bodyPr/>
                    <a:lstStyle/>
                    <a:p>
                      <a:endParaRPr lang="en-US" dirty="0"/>
                    </a:p>
                  </a:txBody>
                  <a:tcPr/>
                </a:tc>
              </a:tr>
              <a:tr h="698932">
                <a:tc>
                  <a:txBody>
                    <a:bodyPr/>
                    <a:lstStyle/>
                    <a:p>
                      <a:pPr algn="ctr"/>
                      <a:r>
                        <a:rPr lang="en-US" sz="2000" b="1" dirty="0" smtClean="0">
                          <a:latin typeface="Calibri"/>
                          <a:cs typeface="Calibri"/>
                        </a:rPr>
                        <a:t>College</a:t>
                      </a:r>
                      <a:endParaRPr lang="en-US" sz="2000" b="1" dirty="0">
                        <a:latin typeface="Calibri"/>
                        <a:cs typeface="Calibri"/>
                      </a:endParaRPr>
                    </a:p>
                  </a:txBody>
                  <a:tcPr marL="41779" marR="41779" anchor="ctr">
                    <a:solidFill>
                      <a:schemeClr val="accent3">
                        <a:lumMod val="75000"/>
                      </a:schemeClr>
                    </a:solidFill>
                  </a:tcPr>
                </a:tc>
                <a:tc>
                  <a:txBody>
                    <a:bodyPr/>
                    <a:lstStyle/>
                    <a:p>
                      <a:pPr algn="ctr"/>
                      <a:r>
                        <a:rPr lang="en-US" sz="2000" b="1" dirty="0" smtClean="0">
                          <a:latin typeface="Calibri"/>
                          <a:cs typeface="Calibri"/>
                        </a:rPr>
                        <a:t>Pass</a:t>
                      </a:r>
                      <a:endParaRPr lang="en-US" sz="2000" b="1" dirty="0">
                        <a:latin typeface="Calibri"/>
                        <a:cs typeface="Calibri"/>
                      </a:endParaRPr>
                    </a:p>
                  </a:txBody>
                  <a:tcPr marL="41779" marR="41779" anchor="ctr">
                    <a:solidFill>
                      <a:schemeClr val="accent3">
                        <a:lumMod val="75000"/>
                      </a:schemeClr>
                    </a:solidFill>
                  </a:tcPr>
                </a:tc>
                <a:tc>
                  <a:txBody>
                    <a:bodyPr/>
                    <a:lstStyle/>
                    <a:p>
                      <a:pPr algn="ctr"/>
                      <a:r>
                        <a:rPr lang="en-US" sz="2000" b="1" dirty="0" smtClean="0">
                          <a:latin typeface="Calibri"/>
                          <a:cs typeface="Calibri"/>
                        </a:rPr>
                        <a:t>Fail</a:t>
                      </a:r>
                      <a:endParaRPr lang="en-US" sz="2000" b="1" dirty="0">
                        <a:latin typeface="Calibri"/>
                        <a:cs typeface="Calibri"/>
                      </a:endParaRPr>
                    </a:p>
                  </a:txBody>
                  <a:tcPr marL="41779" marR="41779" anchor="ctr">
                    <a:solidFill>
                      <a:schemeClr val="accent3">
                        <a:lumMod val="75000"/>
                      </a:schemeClr>
                    </a:solidFill>
                  </a:tcPr>
                </a:tc>
                <a:tc>
                  <a:txBody>
                    <a:bodyPr/>
                    <a:lstStyle/>
                    <a:p>
                      <a:pPr algn="ctr"/>
                      <a:r>
                        <a:rPr lang="en-US" sz="2000" b="1" dirty="0" smtClean="0">
                          <a:latin typeface="Calibri"/>
                          <a:cs typeface="Calibri"/>
                        </a:rPr>
                        <a:t>Pass</a:t>
                      </a:r>
                      <a:endParaRPr lang="en-US" sz="2000" b="1" dirty="0">
                        <a:latin typeface="Calibri"/>
                        <a:cs typeface="Calibri"/>
                      </a:endParaRPr>
                    </a:p>
                  </a:txBody>
                  <a:tcPr marL="41779" marR="41779" anchor="ctr">
                    <a:solidFill>
                      <a:schemeClr val="accent3">
                        <a:lumMod val="75000"/>
                      </a:schemeClr>
                    </a:solidFill>
                  </a:tcPr>
                </a:tc>
                <a:tc>
                  <a:txBody>
                    <a:bodyPr/>
                    <a:lstStyle/>
                    <a:p>
                      <a:pPr algn="ctr"/>
                      <a:r>
                        <a:rPr lang="en-US" sz="2000" b="1" dirty="0" smtClean="0">
                          <a:latin typeface="Calibri"/>
                          <a:cs typeface="Calibri"/>
                        </a:rPr>
                        <a:t>Fail</a:t>
                      </a:r>
                      <a:endParaRPr lang="en-US" sz="2000" b="1" dirty="0">
                        <a:latin typeface="Calibri"/>
                        <a:cs typeface="Calibri"/>
                      </a:endParaRPr>
                    </a:p>
                  </a:txBody>
                  <a:tcPr marL="41779" marR="41779" anchor="ctr">
                    <a:solidFill>
                      <a:schemeClr val="accent3">
                        <a:lumMod val="75000"/>
                      </a:schemeClr>
                    </a:solidFill>
                  </a:tcPr>
                </a:tc>
              </a:tr>
              <a:tr h="433597">
                <a:tc>
                  <a:txBody>
                    <a:bodyPr/>
                    <a:lstStyle/>
                    <a:p>
                      <a:pPr algn="ctr"/>
                      <a:r>
                        <a:rPr lang="en-US" sz="2000" b="1" dirty="0" smtClean="0">
                          <a:latin typeface="Calibri"/>
                          <a:cs typeface="Calibri"/>
                        </a:rPr>
                        <a:t>CFA</a:t>
                      </a:r>
                      <a:endParaRPr lang="en-US" sz="2000" b="1" dirty="0">
                        <a:latin typeface="Calibri"/>
                        <a:cs typeface="Calibri"/>
                      </a:endParaRPr>
                    </a:p>
                  </a:txBody>
                  <a:tcPr marL="41779" marR="41779" anchor="ctr"/>
                </a:tc>
                <a:tc>
                  <a:txBody>
                    <a:bodyPr/>
                    <a:lstStyle/>
                    <a:p>
                      <a:pPr algn="ctr"/>
                      <a:r>
                        <a:rPr lang="en-US" sz="2000" dirty="0" smtClean="0">
                          <a:latin typeface="Calibri"/>
                          <a:cs typeface="Calibri"/>
                        </a:rPr>
                        <a:t>87%</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13%</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36%</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64%</a:t>
                      </a:r>
                      <a:endParaRPr lang="en-US" sz="2000" dirty="0">
                        <a:latin typeface="Calibri"/>
                        <a:cs typeface="Calibri"/>
                      </a:endParaRPr>
                    </a:p>
                  </a:txBody>
                  <a:tcPr marL="41779" marR="41779" anchor="ctr"/>
                </a:tc>
              </a:tr>
              <a:tr h="433597">
                <a:tc>
                  <a:txBody>
                    <a:bodyPr/>
                    <a:lstStyle/>
                    <a:p>
                      <a:pPr algn="ctr"/>
                      <a:r>
                        <a:rPr lang="en-US" sz="2000" b="1" dirty="0" smtClean="0">
                          <a:latin typeface="Calibri"/>
                          <a:cs typeface="Calibri"/>
                        </a:rPr>
                        <a:t>CIT</a:t>
                      </a:r>
                      <a:endParaRPr lang="en-US" sz="2000" b="1" dirty="0">
                        <a:latin typeface="Calibri"/>
                        <a:cs typeface="Calibri"/>
                      </a:endParaRPr>
                    </a:p>
                  </a:txBody>
                  <a:tcPr marL="41779" marR="41779" anchor="ctr"/>
                </a:tc>
                <a:tc>
                  <a:txBody>
                    <a:bodyPr/>
                    <a:lstStyle/>
                    <a:p>
                      <a:pPr algn="ctr"/>
                      <a:r>
                        <a:rPr lang="en-US" sz="2000" dirty="0" smtClean="0">
                          <a:latin typeface="Calibri"/>
                          <a:cs typeface="Calibri"/>
                        </a:rPr>
                        <a:t>98%</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2%</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81%</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19%</a:t>
                      </a:r>
                      <a:endParaRPr lang="en-US" sz="2000" dirty="0">
                        <a:latin typeface="Calibri"/>
                        <a:cs typeface="Calibri"/>
                      </a:endParaRPr>
                    </a:p>
                  </a:txBody>
                  <a:tcPr marL="41779" marR="41779" anchor="ctr"/>
                </a:tc>
              </a:tr>
              <a:tr h="433597">
                <a:tc>
                  <a:txBody>
                    <a:bodyPr/>
                    <a:lstStyle/>
                    <a:p>
                      <a:pPr algn="ctr"/>
                      <a:r>
                        <a:rPr lang="en-US" sz="2000" b="1" dirty="0" smtClean="0">
                          <a:latin typeface="Calibri"/>
                          <a:cs typeface="Calibri"/>
                        </a:rPr>
                        <a:t>CMU</a:t>
                      </a:r>
                      <a:endParaRPr lang="en-US" sz="2000" b="1" dirty="0">
                        <a:latin typeface="Calibri"/>
                        <a:cs typeface="Calibri"/>
                      </a:endParaRPr>
                    </a:p>
                  </a:txBody>
                  <a:tcPr marL="41779" marR="41779" anchor="ctr"/>
                </a:tc>
                <a:tc>
                  <a:txBody>
                    <a:bodyPr/>
                    <a:lstStyle/>
                    <a:p>
                      <a:pPr algn="ctr"/>
                      <a:r>
                        <a:rPr lang="en-US" sz="2000" dirty="0" smtClean="0">
                          <a:latin typeface="Calibri"/>
                          <a:cs typeface="Calibri"/>
                        </a:rPr>
                        <a:t>100%</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0%</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67%</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33%</a:t>
                      </a:r>
                      <a:endParaRPr lang="en-US" sz="2000" dirty="0">
                        <a:latin typeface="Calibri"/>
                        <a:cs typeface="Calibri"/>
                      </a:endParaRPr>
                    </a:p>
                  </a:txBody>
                  <a:tcPr marL="41779" marR="41779" anchor="ctr"/>
                </a:tc>
              </a:tr>
              <a:tr h="433597">
                <a:tc>
                  <a:txBody>
                    <a:bodyPr/>
                    <a:lstStyle/>
                    <a:p>
                      <a:pPr algn="ctr"/>
                      <a:r>
                        <a:rPr lang="en-US" sz="2000" b="1" dirty="0" smtClean="0">
                          <a:latin typeface="Calibri"/>
                          <a:cs typeface="Calibri"/>
                        </a:rPr>
                        <a:t>HSS</a:t>
                      </a:r>
                      <a:endParaRPr lang="en-US" sz="2000" b="1" dirty="0">
                        <a:latin typeface="Calibri"/>
                        <a:cs typeface="Calibri"/>
                      </a:endParaRPr>
                    </a:p>
                  </a:txBody>
                  <a:tcPr marL="41779" marR="41779" anchor="ctr"/>
                </a:tc>
                <a:tc>
                  <a:txBody>
                    <a:bodyPr/>
                    <a:lstStyle/>
                    <a:p>
                      <a:pPr algn="ctr"/>
                      <a:r>
                        <a:rPr lang="en-US" sz="2000" dirty="0" smtClean="0">
                          <a:latin typeface="Calibri"/>
                          <a:cs typeface="Calibri"/>
                        </a:rPr>
                        <a:t>98%</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1%</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58%</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42%</a:t>
                      </a:r>
                      <a:endParaRPr lang="en-US" sz="2000" dirty="0">
                        <a:latin typeface="Calibri"/>
                        <a:cs typeface="Calibri"/>
                      </a:endParaRPr>
                    </a:p>
                  </a:txBody>
                  <a:tcPr marL="41779" marR="41779" anchor="ctr"/>
                </a:tc>
              </a:tr>
              <a:tr h="433597">
                <a:tc>
                  <a:txBody>
                    <a:bodyPr/>
                    <a:lstStyle/>
                    <a:p>
                      <a:pPr algn="ctr"/>
                      <a:r>
                        <a:rPr lang="en-US" sz="2000" b="1" dirty="0" smtClean="0">
                          <a:latin typeface="Calibri"/>
                          <a:cs typeface="Calibri"/>
                        </a:rPr>
                        <a:t>MCS</a:t>
                      </a:r>
                      <a:endParaRPr lang="en-US" sz="2000" b="1" dirty="0">
                        <a:latin typeface="Calibri"/>
                        <a:cs typeface="Calibri"/>
                      </a:endParaRPr>
                    </a:p>
                  </a:txBody>
                  <a:tcPr marL="41779" marR="41779" anchor="ctr"/>
                </a:tc>
                <a:tc>
                  <a:txBody>
                    <a:bodyPr/>
                    <a:lstStyle/>
                    <a:p>
                      <a:pPr algn="ctr"/>
                      <a:r>
                        <a:rPr lang="en-US" sz="2000" dirty="0" smtClean="0">
                          <a:latin typeface="Calibri"/>
                          <a:cs typeface="Calibri"/>
                        </a:rPr>
                        <a:t>96%</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4%</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75%</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25%</a:t>
                      </a:r>
                      <a:endParaRPr lang="en-US" sz="2000" dirty="0">
                        <a:latin typeface="Calibri"/>
                        <a:cs typeface="Calibri"/>
                      </a:endParaRPr>
                    </a:p>
                  </a:txBody>
                  <a:tcPr marL="41779" marR="41779" anchor="ctr"/>
                </a:tc>
              </a:tr>
              <a:tr h="433597">
                <a:tc>
                  <a:txBody>
                    <a:bodyPr/>
                    <a:lstStyle/>
                    <a:p>
                      <a:pPr algn="ctr"/>
                      <a:r>
                        <a:rPr lang="en-US" sz="2000" b="1" dirty="0" smtClean="0">
                          <a:latin typeface="Calibri"/>
                          <a:cs typeface="Calibri"/>
                        </a:rPr>
                        <a:t>SCS</a:t>
                      </a:r>
                      <a:endParaRPr lang="en-US" sz="2000" b="1" dirty="0">
                        <a:latin typeface="Calibri"/>
                        <a:cs typeface="Calibri"/>
                      </a:endParaRPr>
                    </a:p>
                  </a:txBody>
                  <a:tcPr marL="41779" marR="41779" anchor="ctr"/>
                </a:tc>
                <a:tc>
                  <a:txBody>
                    <a:bodyPr/>
                    <a:lstStyle/>
                    <a:p>
                      <a:pPr algn="ctr"/>
                      <a:r>
                        <a:rPr lang="en-US" sz="2000" dirty="0" smtClean="0">
                          <a:latin typeface="Calibri"/>
                          <a:cs typeface="Calibri"/>
                        </a:rPr>
                        <a:t>99%</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1%</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83%</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17%</a:t>
                      </a:r>
                      <a:endParaRPr lang="en-US" sz="2000" dirty="0">
                        <a:latin typeface="Calibri"/>
                        <a:cs typeface="Calibri"/>
                      </a:endParaRPr>
                    </a:p>
                  </a:txBody>
                  <a:tcPr marL="41779" marR="41779" anchor="ctr"/>
                </a:tc>
              </a:tr>
              <a:tr h="433597">
                <a:tc>
                  <a:txBody>
                    <a:bodyPr/>
                    <a:lstStyle/>
                    <a:p>
                      <a:pPr algn="ctr"/>
                      <a:r>
                        <a:rPr lang="en-US" sz="2000" b="1" dirty="0" smtClean="0">
                          <a:latin typeface="Calibri"/>
                          <a:cs typeface="Calibri"/>
                        </a:rPr>
                        <a:t>TSB</a:t>
                      </a:r>
                      <a:endParaRPr lang="en-US" sz="2000" b="1" dirty="0">
                        <a:latin typeface="Calibri"/>
                        <a:cs typeface="Calibri"/>
                      </a:endParaRPr>
                    </a:p>
                  </a:txBody>
                  <a:tcPr marL="41779" marR="41779" anchor="ctr"/>
                </a:tc>
                <a:tc>
                  <a:txBody>
                    <a:bodyPr/>
                    <a:lstStyle/>
                    <a:p>
                      <a:pPr algn="ctr"/>
                      <a:r>
                        <a:rPr lang="en-US" sz="2000" dirty="0" smtClean="0">
                          <a:latin typeface="Calibri"/>
                          <a:cs typeface="Calibri"/>
                        </a:rPr>
                        <a:t>98%</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2%</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69%</a:t>
                      </a:r>
                      <a:endParaRPr lang="en-US" sz="2000" dirty="0">
                        <a:latin typeface="Calibri"/>
                        <a:cs typeface="Calibri"/>
                      </a:endParaRPr>
                    </a:p>
                  </a:txBody>
                  <a:tcPr marL="41779" marR="41779" anchor="ctr"/>
                </a:tc>
                <a:tc>
                  <a:txBody>
                    <a:bodyPr/>
                    <a:lstStyle/>
                    <a:p>
                      <a:pPr algn="ctr"/>
                      <a:r>
                        <a:rPr lang="en-US" sz="2000" dirty="0" smtClean="0">
                          <a:latin typeface="Calibri"/>
                          <a:cs typeface="Calibri"/>
                        </a:rPr>
                        <a:t>31%</a:t>
                      </a:r>
                      <a:endParaRPr lang="en-US" sz="2000" dirty="0">
                        <a:latin typeface="Calibri"/>
                        <a:cs typeface="Calibri"/>
                      </a:endParaRPr>
                    </a:p>
                  </a:txBody>
                  <a:tcPr marL="41779" marR="41779" anchor="ctr"/>
                </a:tc>
              </a:tr>
              <a:tr h="433597">
                <a:tc>
                  <a:txBody>
                    <a:bodyPr/>
                    <a:lstStyle/>
                    <a:p>
                      <a:pPr algn="ctr"/>
                      <a:r>
                        <a:rPr lang="en-US" sz="2000" b="1" dirty="0" smtClean="0">
                          <a:latin typeface="Calibri"/>
                          <a:cs typeface="Calibri"/>
                        </a:rPr>
                        <a:t>Total</a:t>
                      </a:r>
                      <a:endParaRPr lang="en-US" sz="2000" b="1" dirty="0">
                        <a:latin typeface="Calibri"/>
                        <a:cs typeface="Calibri"/>
                      </a:endParaRPr>
                    </a:p>
                  </a:txBody>
                  <a:tcPr marL="41779" marR="41779" anchor="ctr">
                    <a:solidFill>
                      <a:srgbClr val="D99694"/>
                    </a:solidFill>
                  </a:tcPr>
                </a:tc>
                <a:tc>
                  <a:txBody>
                    <a:bodyPr/>
                    <a:lstStyle/>
                    <a:p>
                      <a:pPr algn="ctr"/>
                      <a:r>
                        <a:rPr lang="en-US" sz="2000" b="1" dirty="0" smtClean="0">
                          <a:latin typeface="Calibri"/>
                          <a:cs typeface="Calibri"/>
                        </a:rPr>
                        <a:t>96%</a:t>
                      </a:r>
                      <a:endParaRPr lang="en-US" sz="2000" b="1" dirty="0">
                        <a:latin typeface="Calibri"/>
                        <a:cs typeface="Calibri"/>
                      </a:endParaRPr>
                    </a:p>
                  </a:txBody>
                  <a:tcPr marL="41779" marR="41779" anchor="ctr">
                    <a:solidFill>
                      <a:srgbClr val="D99694"/>
                    </a:solidFill>
                  </a:tcPr>
                </a:tc>
                <a:tc>
                  <a:txBody>
                    <a:bodyPr/>
                    <a:lstStyle/>
                    <a:p>
                      <a:pPr algn="ctr"/>
                      <a:r>
                        <a:rPr lang="en-US" sz="2000" b="1" dirty="0" smtClean="0">
                          <a:latin typeface="Calibri"/>
                          <a:cs typeface="Calibri"/>
                        </a:rPr>
                        <a:t>4%</a:t>
                      </a:r>
                      <a:endParaRPr lang="en-US" sz="2000" b="1" dirty="0">
                        <a:latin typeface="Calibri"/>
                        <a:cs typeface="Calibri"/>
                      </a:endParaRPr>
                    </a:p>
                  </a:txBody>
                  <a:tcPr marL="41779" marR="41779" anchor="ctr">
                    <a:solidFill>
                      <a:srgbClr val="D99694"/>
                    </a:solidFill>
                  </a:tcPr>
                </a:tc>
                <a:tc>
                  <a:txBody>
                    <a:bodyPr/>
                    <a:lstStyle/>
                    <a:p>
                      <a:pPr algn="ctr"/>
                      <a:r>
                        <a:rPr lang="en-US" sz="2000" b="1" dirty="0" smtClean="0">
                          <a:latin typeface="Calibri"/>
                          <a:cs typeface="Calibri"/>
                        </a:rPr>
                        <a:t>67%</a:t>
                      </a:r>
                      <a:endParaRPr lang="en-US" sz="2000" b="1" dirty="0">
                        <a:latin typeface="Calibri"/>
                        <a:cs typeface="Calibri"/>
                      </a:endParaRPr>
                    </a:p>
                  </a:txBody>
                  <a:tcPr marL="41779" marR="41779" anchor="ctr">
                    <a:solidFill>
                      <a:srgbClr val="D99694"/>
                    </a:solidFill>
                  </a:tcPr>
                </a:tc>
                <a:tc>
                  <a:txBody>
                    <a:bodyPr/>
                    <a:lstStyle/>
                    <a:p>
                      <a:pPr algn="ctr"/>
                      <a:r>
                        <a:rPr lang="en-US" sz="2000" b="1" dirty="0" smtClean="0">
                          <a:latin typeface="Calibri"/>
                          <a:cs typeface="Calibri"/>
                        </a:rPr>
                        <a:t>33%</a:t>
                      </a:r>
                      <a:endParaRPr lang="en-US" sz="2000" b="1" dirty="0">
                        <a:latin typeface="Calibri"/>
                        <a:cs typeface="Calibri"/>
                      </a:endParaRPr>
                    </a:p>
                  </a:txBody>
                  <a:tcPr marL="41779" marR="41779" anchor="ctr">
                    <a:solidFill>
                      <a:srgbClr val="D99694"/>
                    </a:solidFill>
                  </a:tcPr>
                </a:tc>
              </a:tr>
            </a:tbl>
          </a:graphicData>
        </a:graphic>
      </p:graphicFrame>
      <p:pic>
        <p:nvPicPr>
          <p:cNvPr id="5" name="Content Placeholder 7" descr="college-failure.tiff"/>
          <p:cNvPicPr>
            <a:picLocks noChangeAspect="1"/>
          </p:cNvPicPr>
          <p:nvPr/>
        </p:nvPicPr>
        <p:blipFill>
          <a:blip r:embed="rId2">
            <a:extLst>
              <a:ext uri="{28A0092B-C50C-407E-A947-70E740481C1C}">
                <a14:useLocalDpi xmlns:a14="http://schemas.microsoft.com/office/drawing/2010/main" val="0"/>
              </a:ext>
            </a:extLst>
          </a:blip>
          <a:srcRect l="4166" r="4166"/>
          <a:stretch>
            <a:fillRect/>
          </a:stretch>
        </p:blipFill>
        <p:spPr>
          <a:xfrm>
            <a:off x="4953000" y="1219200"/>
            <a:ext cx="3687417" cy="4648200"/>
          </a:xfrm>
          <a:prstGeom prst="rect">
            <a:avLst/>
          </a:prstGeom>
        </p:spPr>
      </p:pic>
    </p:spTree>
    <p:extLst>
      <p:ext uri="{BB962C8B-B14F-4D97-AF65-F5344CB8AC3E}">
        <p14:creationId xmlns:p14="http://schemas.microsoft.com/office/powerpoint/2010/main" val="1139523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Times" charset="0"/>
                <a:ea typeface="Osaka" charset="0"/>
                <a:cs typeface="Osaka" charset="0"/>
              </a:rPr>
              <a:t>OLI Review:</a:t>
            </a:r>
          </a:p>
        </p:txBody>
      </p:sp>
      <p:sp>
        <p:nvSpPr>
          <p:cNvPr id="28675" name="Rectangle 6"/>
          <p:cNvSpPr>
            <a:spLocks noGrp="1" noChangeArrowheads="1"/>
          </p:cNvSpPr>
          <p:nvPr>
            <p:ph type="body" idx="1"/>
          </p:nvPr>
        </p:nvSpPr>
        <p:spPr bwMode="auto">
          <a:xfrm>
            <a:off x="457200" y="1295400"/>
            <a:ext cx="80772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Bef>
                <a:spcPct val="0"/>
              </a:spcBef>
              <a:spcAft>
                <a:spcPts val="1800"/>
              </a:spcAft>
              <a:buFontTx/>
              <a:buChar char="•"/>
            </a:pPr>
            <a:r>
              <a:rPr lang="en-US" sz="2400" dirty="0">
                <a:latin typeface="75 Helvetica Bold" charset="0"/>
                <a:ea typeface="Osaka" charset="0"/>
                <a:cs typeface="Osaka" charset="0"/>
              </a:rPr>
              <a:t>Apply learning science research and scientific method to course development, implementation and </a:t>
            </a:r>
            <a:r>
              <a:rPr lang="en-US" sz="2400" dirty="0" smtClean="0">
                <a:latin typeface="75 Helvetica Bold" charset="0"/>
                <a:ea typeface="Osaka" charset="0"/>
                <a:cs typeface="Osaka" charset="0"/>
              </a:rPr>
              <a:t>evaluation.</a:t>
            </a:r>
            <a:endParaRPr lang="en-US" sz="2400" dirty="0">
              <a:latin typeface="75 Helvetica Bold" charset="0"/>
              <a:ea typeface="Osaka" charset="0"/>
              <a:cs typeface="Osaka" charset="0"/>
            </a:endParaRPr>
          </a:p>
          <a:p>
            <a:pPr>
              <a:spcBef>
                <a:spcPct val="0"/>
              </a:spcBef>
              <a:spcAft>
                <a:spcPts val="1800"/>
              </a:spcAft>
              <a:buFontTx/>
              <a:buChar char="•"/>
            </a:pPr>
            <a:r>
              <a:rPr lang="en-US" sz="2400" dirty="0">
                <a:latin typeface="75 Helvetica Bold" charset="0"/>
                <a:ea typeface="Osaka" charset="0"/>
                <a:cs typeface="Osaka" charset="0"/>
              </a:rPr>
              <a:t>Develop </a:t>
            </a:r>
            <a:r>
              <a:rPr lang="en-US" sz="2400" dirty="0" smtClean="0">
                <a:latin typeface="75 Helvetica Bold" charset="0"/>
                <a:ea typeface="Osaka" charset="0"/>
                <a:cs typeface="Osaka" charset="0"/>
              </a:rPr>
              <a:t>interactive </a:t>
            </a:r>
            <a:r>
              <a:rPr lang="en-US" sz="2400" dirty="0">
                <a:latin typeface="75 Helvetica Bold" charset="0"/>
                <a:ea typeface="Osaka" charset="0"/>
                <a:cs typeface="Osaka" charset="0"/>
              </a:rPr>
              <a:t>l</a:t>
            </a:r>
            <a:r>
              <a:rPr lang="en-US" sz="2400" dirty="0" smtClean="0">
                <a:latin typeface="75 Helvetica Bold" charset="0"/>
                <a:ea typeface="Osaka" charset="0"/>
                <a:cs typeface="Osaka" charset="0"/>
              </a:rPr>
              <a:t>earning </a:t>
            </a:r>
            <a:r>
              <a:rPr lang="en-US" sz="2400" dirty="0">
                <a:latin typeface="75 Helvetica Bold" charset="0"/>
                <a:ea typeface="Osaka" charset="0"/>
                <a:cs typeface="Osaka" charset="0"/>
              </a:rPr>
              <a:t>e</a:t>
            </a:r>
            <a:r>
              <a:rPr lang="en-US" sz="2400" dirty="0" smtClean="0">
                <a:latin typeface="75 Helvetica Bold" charset="0"/>
                <a:ea typeface="Osaka" charset="0"/>
                <a:cs typeface="Osaka" charset="0"/>
              </a:rPr>
              <a:t>nvironments collaboratively </a:t>
            </a:r>
            <a:r>
              <a:rPr lang="en-US" sz="2400" dirty="0">
                <a:latin typeface="75 Helvetica Bold" charset="0"/>
                <a:ea typeface="Osaka" charset="0"/>
                <a:cs typeface="Osaka" charset="0"/>
              </a:rPr>
              <a:t>(teams of content experts and novices, learning scientists, HCI, software engineers</a:t>
            </a:r>
            <a:r>
              <a:rPr lang="en-US" sz="2400" dirty="0" smtClean="0">
                <a:latin typeface="75 Helvetica Bold" charset="0"/>
                <a:ea typeface="Osaka" charset="0"/>
                <a:cs typeface="Osaka" charset="0"/>
              </a:rPr>
              <a:t>).</a:t>
            </a:r>
            <a:endParaRPr lang="en-US" sz="2400" dirty="0">
              <a:latin typeface="75 Helvetica Bold" charset="0"/>
              <a:ea typeface="Osaka" charset="0"/>
              <a:cs typeface="Osaka" charset="0"/>
            </a:endParaRPr>
          </a:p>
          <a:p>
            <a:pPr>
              <a:spcBef>
                <a:spcPct val="0"/>
              </a:spcBef>
              <a:spcAft>
                <a:spcPts val="1800"/>
              </a:spcAft>
              <a:buFontTx/>
              <a:buChar char="•"/>
            </a:pPr>
            <a:r>
              <a:rPr lang="en-US" sz="2400" dirty="0">
                <a:latin typeface="75 Helvetica Bold" charset="0"/>
                <a:ea typeface="Osaka" charset="0"/>
                <a:cs typeface="Osaka" charset="0"/>
              </a:rPr>
              <a:t>Feedback loops for continuous </a:t>
            </a:r>
            <a:r>
              <a:rPr lang="en-US" sz="2400" dirty="0" smtClean="0">
                <a:latin typeface="75 Helvetica Bold" charset="0"/>
                <a:ea typeface="Osaka" charset="0"/>
                <a:cs typeface="Osaka" charset="0"/>
              </a:rPr>
              <a:t>improvement.</a:t>
            </a:r>
          </a:p>
          <a:p>
            <a:pPr>
              <a:spcBef>
                <a:spcPct val="0"/>
              </a:spcBef>
              <a:spcAft>
                <a:spcPts val="1800"/>
              </a:spcAft>
              <a:buFontTx/>
              <a:buChar char="•"/>
            </a:pPr>
            <a:r>
              <a:rPr lang="en-US" sz="2400" dirty="0" smtClean="0">
                <a:latin typeface="75 Helvetica Bold" charset="0"/>
                <a:ea typeface="Osaka" charset="0"/>
                <a:cs typeface="Osaka" charset="0"/>
              </a:rPr>
              <a:t>Communities of use, evaluation and improvement.</a:t>
            </a:r>
            <a:endParaRPr lang="en-US" sz="2400" dirty="0">
              <a:latin typeface="75 Helvetica Bold" charset="0"/>
              <a:ea typeface="Osaka" charset="0"/>
              <a:cs typeface="Osaka" charset="0"/>
            </a:endParaRPr>
          </a:p>
        </p:txBody>
      </p:sp>
    </p:spTree>
    <p:extLst>
      <p:ext uri="{BB962C8B-B14F-4D97-AF65-F5344CB8AC3E}">
        <p14:creationId xmlns:p14="http://schemas.microsoft.com/office/powerpoint/2010/main" val="245577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Macintosh HD:Users:nbier:Desktop:Course_Dev_Process_02.png"/>
          <p:cNvPicPr>
            <a:picLocks noGrp="1"/>
          </p:cNvPicPr>
          <p:nvPr>
            <p:ph idx="1"/>
          </p:nvPr>
        </p:nvPicPr>
        <p:blipFill>
          <a:blip r:embed="rId2">
            <a:alphaModFix amt="32000"/>
            <a:extLst>
              <a:ext uri="{28A0092B-C50C-407E-A947-70E740481C1C}">
                <a14:useLocalDpi xmlns:a14="http://schemas.microsoft.com/office/drawing/2010/main" val="0"/>
              </a:ext>
            </a:extLst>
          </a:blip>
          <a:srcRect l="-2561" r="-2561"/>
          <a:stretch>
            <a:fillRect/>
          </a:stretch>
        </p:blipFill>
        <p:spPr bwMode="auto">
          <a:xfrm>
            <a:off x="457200" y="1371600"/>
            <a:ext cx="8229600" cy="4525963"/>
          </a:xfrm>
          <a:prstGeom prst="rect">
            <a:avLst/>
          </a:prstGeom>
          <a:noFill/>
          <a:ln>
            <a:noFill/>
          </a:ln>
        </p:spPr>
      </p:pic>
      <p:sp>
        <p:nvSpPr>
          <p:cNvPr id="2" name="Title 1"/>
          <p:cNvSpPr>
            <a:spLocks noGrp="1"/>
          </p:cNvSpPr>
          <p:nvPr>
            <p:ph type="title"/>
          </p:nvPr>
        </p:nvSpPr>
        <p:spPr>
          <a:xfrm>
            <a:off x="457200" y="274638"/>
            <a:ext cx="8305800" cy="1143000"/>
          </a:xfrm>
        </p:spPr>
        <p:txBody>
          <a:bodyPr/>
          <a:lstStyle/>
          <a:p>
            <a:r>
              <a:rPr lang="en-US" dirty="0" smtClean="0"/>
              <a:t>What is Co-development?</a:t>
            </a:r>
            <a:endParaRPr lang="en-US" dirty="0"/>
          </a:p>
        </p:txBody>
      </p:sp>
      <p:sp>
        <p:nvSpPr>
          <p:cNvPr id="7" name="TextBox 6"/>
          <p:cNvSpPr txBox="1"/>
          <p:nvPr/>
        </p:nvSpPr>
        <p:spPr>
          <a:xfrm>
            <a:off x="4038600" y="1981200"/>
            <a:ext cx="484909" cy="2646878"/>
          </a:xfrm>
          <a:prstGeom prst="rect">
            <a:avLst/>
          </a:prstGeom>
          <a:noFill/>
        </p:spPr>
        <p:txBody>
          <a:bodyPr wrap="square" rtlCol="0">
            <a:spAutoFit/>
          </a:bodyPr>
          <a:lstStyle/>
          <a:p>
            <a:r>
              <a:rPr lang="en-US" sz="16600" b="1" dirty="0" smtClean="0">
                <a:latin typeface="+mn-lt"/>
              </a:rPr>
              <a:t>?</a:t>
            </a:r>
            <a:endParaRPr lang="en-US" sz="16600" b="1" dirty="0">
              <a:latin typeface="+mn-lt"/>
            </a:endParaRPr>
          </a:p>
        </p:txBody>
      </p:sp>
    </p:spTree>
    <p:extLst>
      <p:ext uri="{BB962C8B-B14F-4D97-AF65-F5344CB8AC3E}">
        <p14:creationId xmlns:p14="http://schemas.microsoft.com/office/powerpoint/2010/main" val="15737497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Co-development</a:t>
            </a:r>
            <a:endParaRPr lang="en-US" dirty="0"/>
          </a:p>
        </p:txBody>
      </p:sp>
      <p:sp>
        <p:nvSpPr>
          <p:cNvPr id="3" name="Content Placeholder 2"/>
          <p:cNvSpPr>
            <a:spLocks noGrp="1"/>
          </p:cNvSpPr>
          <p:nvPr>
            <p:ph idx="1"/>
          </p:nvPr>
        </p:nvSpPr>
        <p:spPr/>
        <p:txBody>
          <a:bodyPr/>
          <a:lstStyle/>
          <a:p>
            <a:r>
              <a:rPr lang="en-US" sz="2400" dirty="0" smtClean="0"/>
              <a:t>An instantiation of this scientific, team-based approach in the TAACCT Context:</a:t>
            </a:r>
          </a:p>
          <a:p>
            <a:pPr>
              <a:buFont typeface="Arial"/>
              <a:buChar char="•"/>
            </a:pPr>
            <a:r>
              <a:rPr lang="en-US" sz="2400" dirty="0" smtClean="0"/>
              <a:t>Identify broadly applicable subject area from grant proposals.</a:t>
            </a:r>
          </a:p>
          <a:p>
            <a:pPr>
              <a:buFont typeface="Arial"/>
              <a:buChar char="•"/>
            </a:pPr>
            <a:r>
              <a:rPr lang="en-US" sz="2400" dirty="0" smtClean="0"/>
              <a:t>Identify potential participating consortia.</a:t>
            </a:r>
          </a:p>
          <a:p>
            <a:pPr>
              <a:buFont typeface="Arial"/>
              <a:buChar char="•"/>
            </a:pPr>
            <a:r>
              <a:rPr lang="en-US" sz="2400" dirty="0" smtClean="0"/>
              <a:t>Create a development team and:</a:t>
            </a:r>
          </a:p>
          <a:p>
            <a:pPr lvl="1">
              <a:buFont typeface="Arial"/>
              <a:buChar char="•"/>
            </a:pPr>
            <a:r>
              <a:rPr lang="en-US" dirty="0" smtClean="0"/>
              <a:t>Design</a:t>
            </a:r>
          </a:p>
          <a:p>
            <a:pPr lvl="1">
              <a:buFont typeface="Arial"/>
              <a:buChar char="•"/>
            </a:pPr>
            <a:r>
              <a:rPr lang="en-US" dirty="0" smtClean="0"/>
              <a:t>Deliver</a:t>
            </a:r>
          </a:p>
          <a:p>
            <a:pPr lvl="1">
              <a:buFont typeface="Arial"/>
              <a:buChar char="•"/>
            </a:pPr>
            <a:r>
              <a:rPr lang="en-US" dirty="0" smtClean="0"/>
              <a:t>Evaluate</a:t>
            </a:r>
          </a:p>
          <a:p>
            <a:pPr lvl="1">
              <a:buFont typeface="Arial"/>
              <a:buChar char="•"/>
            </a:pPr>
            <a:r>
              <a:rPr lang="en-US" dirty="0" smtClean="0"/>
              <a:t>Improve</a:t>
            </a:r>
            <a:endParaRPr lang="en-US" dirty="0"/>
          </a:p>
        </p:txBody>
      </p:sp>
    </p:spTree>
    <p:extLst>
      <p:ext uri="{BB962C8B-B14F-4D97-AF65-F5344CB8AC3E}">
        <p14:creationId xmlns:p14="http://schemas.microsoft.com/office/powerpoint/2010/main" val="19497461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Grantee Participation</a:t>
            </a:r>
            <a:endParaRPr lang="en-US" dirty="0"/>
          </a:p>
        </p:txBody>
      </p:sp>
      <p:sp>
        <p:nvSpPr>
          <p:cNvPr id="3" name="Text Placeholder 2"/>
          <p:cNvSpPr>
            <a:spLocks noGrp="1"/>
          </p:cNvSpPr>
          <p:nvPr>
            <p:ph type="body" idx="1"/>
          </p:nvPr>
        </p:nvSpPr>
        <p:spPr/>
        <p:txBody>
          <a:bodyPr/>
          <a:lstStyle/>
          <a:p>
            <a:r>
              <a:rPr lang="en-US" dirty="0" smtClean="0"/>
              <a:t>Consortia</a:t>
            </a:r>
            <a:endParaRPr lang="en-US" dirty="0"/>
          </a:p>
        </p:txBody>
      </p:sp>
      <p:sp>
        <p:nvSpPr>
          <p:cNvPr id="4" name="Content Placeholder 3"/>
          <p:cNvSpPr>
            <a:spLocks noGrp="1"/>
          </p:cNvSpPr>
          <p:nvPr>
            <p:ph sz="half" idx="2"/>
          </p:nvPr>
        </p:nvSpPr>
        <p:spPr/>
        <p:txBody>
          <a:bodyPr/>
          <a:lstStyle/>
          <a:p>
            <a:r>
              <a:rPr lang="en-US" dirty="0" smtClean="0"/>
              <a:t>Lead Grantee</a:t>
            </a:r>
          </a:p>
          <a:p>
            <a:r>
              <a:rPr lang="en-US" dirty="0" smtClean="0"/>
              <a:t>Grantees in Domain</a:t>
            </a:r>
          </a:p>
          <a:p>
            <a:r>
              <a:rPr lang="en-US" dirty="0" smtClean="0"/>
              <a:t>Other Grantees</a:t>
            </a:r>
            <a:endParaRPr lang="en-US" dirty="0"/>
          </a:p>
        </p:txBody>
      </p:sp>
      <p:sp>
        <p:nvSpPr>
          <p:cNvPr id="5" name="Text Placeholder 4"/>
          <p:cNvSpPr>
            <a:spLocks noGrp="1"/>
          </p:cNvSpPr>
          <p:nvPr>
            <p:ph type="body" sz="quarter" idx="3"/>
          </p:nvPr>
        </p:nvSpPr>
        <p:spPr/>
        <p:txBody>
          <a:bodyPr/>
          <a:lstStyle/>
          <a:p>
            <a:r>
              <a:rPr lang="en-US" dirty="0" smtClean="0"/>
              <a:t>Role</a:t>
            </a:r>
            <a:endParaRPr lang="en-US" dirty="0"/>
          </a:p>
        </p:txBody>
      </p:sp>
      <p:sp>
        <p:nvSpPr>
          <p:cNvPr id="6" name="Content Placeholder 5"/>
          <p:cNvSpPr>
            <a:spLocks noGrp="1"/>
          </p:cNvSpPr>
          <p:nvPr>
            <p:ph sz="quarter" idx="4"/>
          </p:nvPr>
        </p:nvSpPr>
        <p:spPr/>
        <p:txBody>
          <a:bodyPr/>
          <a:lstStyle/>
          <a:p>
            <a:r>
              <a:rPr lang="en-US" dirty="0" smtClean="0"/>
              <a:t>Lead Course Author</a:t>
            </a:r>
          </a:p>
          <a:p>
            <a:r>
              <a:rPr lang="en-US" dirty="0" smtClean="0"/>
              <a:t>Review and Contribute</a:t>
            </a:r>
          </a:p>
          <a:p>
            <a:r>
              <a:rPr lang="en-US" dirty="0" smtClean="0"/>
              <a:t>Use and Evaluate</a:t>
            </a:r>
            <a:endParaRPr lang="en-US" dirty="0"/>
          </a:p>
        </p:txBody>
      </p:sp>
      <p:pic>
        <p:nvPicPr>
          <p:cNvPr id="7" name="Content Placeholder 3" descr="Macintosh HD:Users:nbier:Desktop:Team-for-OPEN.png"/>
          <p:cNvPicPr>
            <a:picLocks/>
          </p:cNvPicPr>
          <p:nvPr/>
        </p:nvPicPr>
        <p:blipFill rotWithShape="1">
          <a:blip r:embed="rId2">
            <a:extLst>
              <a:ext uri="{28A0092B-C50C-407E-A947-70E740481C1C}">
                <a14:useLocalDpi xmlns:a14="http://schemas.microsoft.com/office/drawing/2010/main" val="0"/>
              </a:ext>
            </a:extLst>
          </a:blip>
          <a:srcRect l="2639" t="52753" r="78255" b="22835"/>
          <a:stretch/>
        </p:blipFill>
        <p:spPr bwMode="auto">
          <a:xfrm>
            <a:off x="6019800" y="152400"/>
            <a:ext cx="1524000" cy="1524000"/>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311588033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a:t>
            </a:r>
            <a:endParaRPr lang="en-US" dirty="0"/>
          </a:p>
        </p:txBody>
      </p:sp>
      <p:sp>
        <p:nvSpPr>
          <p:cNvPr id="3" name="Text Placeholder 2"/>
          <p:cNvSpPr>
            <a:spLocks noGrp="1"/>
          </p:cNvSpPr>
          <p:nvPr>
            <p:ph type="body" idx="1"/>
          </p:nvPr>
        </p:nvSpPr>
        <p:spPr/>
        <p:txBody>
          <a:bodyPr/>
          <a:lstStyle/>
          <a:p>
            <a:r>
              <a:rPr lang="en-US" dirty="0" smtClean="0"/>
              <a:t>CAST and OPEN</a:t>
            </a:r>
            <a:endParaRPr lang="en-US" dirty="0"/>
          </a:p>
        </p:txBody>
      </p:sp>
      <p:sp>
        <p:nvSpPr>
          <p:cNvPr id="4" name="Content Placeholder 3"/>
          <p:cNvSpPr>
            <a:spLocks noGrp="1"/>
          </p:cNvSpPr>
          <p:nvPr>
            <p:ph sz="half" idx="2"/>
          </p:nvPr>
        </p:nvSpPr>
        <p:spPr/>
        <p:txBody>
          <a:bodyPr/>
          <a:lstStyle/>
          <a:p>
            <a:r>
              <a:rPr lang="en-US" dirty="0" smtClean="0"/>
              <a:t>Project Management</a:t>
            </a:r>
          </a:p>
          <a:p>
            <a:r>
              <a:rPr lang="en-US" dirty="0" smtClean="0"/>
              <a:t>UDL</a:t>
            </a:r>
          </a:p>
          <a:p>
            <a:r>
              <a:rPr lang="en-US" dirty="0" smtClean="0"/>
              <a:t>Learner Variability</a:t>
            </a:r>
          </a:p>
          <a:p>
            <a:r>
              <a:rPr lang="en-US" dirty="0" smtClean="0"/>
              <a:t>Learning Science / Design</a:t>
            </a:r>
          </a:p>
          <a:p>
            <a:r>
              <a:rPr lang="en-US" dirty="0" smtClean="0"/>
              <a:t>Technology</a:t>
            </a:r>
          </a:p>
          <a:p>
            <a:r>
              <a:rPr lang="en-US" dirty="0" smtClean="0"/>
              <a:t>HCI</a:t>
            </a:r>
          </a:p>
          <a:p>
            <a:r>
              <a:rPr lang="en-US" dirty="0" smtClean="0"/>
              <a:t>Data Analytics</a:t>
            </a:r>
          </a:p>
          <a:p>
            <a:endParaRPr lang="en-US" dirty="0"/>
          </a:p>
        </p:txBody>
      </p:sp>
      <p:sp>
        <p:nvSpPr>
          <p:cNvPr id="5" name="Text Placeholder 4"/>
          <p:cNvSpPr>
            <a:spLocks noGrp="1"/>
          </p:cNvSpPr>
          <p:nvPr>
            <p:ph type="body" sz="quarter" idx="3"/>
          </p:nvPr>
        </p:nvSpPr>
        <p:spPr/>
        <p:txBody>
          <a:bodyPr/>
          <a:lstStyle/>
          <a:p>
            <a:r>
              <a:rPr lang="en-US" dirty="0" smtClean="0"/>
              <a:t>Grantees</a:t>
            </a:r>
            <a:endParaRPr lang="en-US" dirty="0"/>
          </a:p>
        </p:txBody>
      </p:sp>
      <p:sp>
        <p:nvSpPr>
          <p:cNvPr id="6" name="Content Placeholder 5"/>
          <p:cNvSpPr>
            <a:spLocks noGrp="1"/>
          </p:cNvSpPr>
          <p:nvPr>
            <p:ph sz="quarter" idx="4"/>
          </p:nvPr>
        </p:nvSpPr>
        <p:spPr/>
        <p:txBody>
          <a:bodyPr/>
          <a:lstStyle/>
          <a:p>
            <a:r>
              <a:rPr lang="en-US" dirty="0" smtClean="0"/>
              <a:t>Subject Matter Experts</a:t>
            </a:r>
          </a:p>
          <a:p>
            <a:r>
              <a:rPr lang="en-US" dirty="0" smtClean="0"/>
              <a:t>Industry / Domain Guidance</a:t>
            </a:r>
          </a:p>
          <a:p>
            <a:r>
              <a:rPr lang="en-US" dirty="0" smtClean="0"/>
              <a:t>Standards</a:t>
            </a:r>
          </a:p>
          <a:p>
            <a:r>
              <a:rPr lang="en-US" dirty="0" smtClean="0"/>
              <a:t>Learner Context</a:t>
            </a:r>
            <a:endParaRPr lang="en-US" dirty="0"/>
          </a:p>
        </p:txBody>
      </p:sp>
    </p:spTree>
    <p:extLst>
      <p:ext uri="{BB962C8B-B14F-4D97-AF65-F5344CB8AC3E}">
        <p14:creationId xmlns:p14="http://schemas.microsoft.com/office/powerpoint/2010/main" val="330821689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a:t>
            </a:r>
            <a:endParaRPr lang="en-US" dirty="0"/>
          </a:p>
        </p:txBody>
      </p:sp>
      <p:sp>
        <p:nvSpPr>
          <p:cNvPr id="3" name="Content Placeholder 2"/>
          <p:cNvSpPr>
            <a:spLocks noGrp="1"/>
          </p:cNvSpPr>
          <p:nvPr>
            <p:ph idx="1"/>
          </p:nvPr>
        </p:nvSpPr>
        <p:spPr/>
        <p:txBody>
          <a:bodyPr/>
          <a:lstStyle/>
          <a:p>
            <a:r>
              <a:rPr lang="en-US" sz="6600" b="1" dirty="0" smtClean="0"/>
              <a:t>We</a:t>
            </a:r>
            <a:r>
              <a:rPr lang="en-US" sz="6600" dirty="0" smtClean="0"/>
              <a:t> design and develop a learning environment.</a:t>
            </a:r>
            <a:endParaRPr lang="en-US" sz="6600" dirty="0"/>
          </a:p>
        </p:txBody>
      </p:sp>
    </p:spTree>
    <p:extLst>
      <p:ext uri="{BB962C8B-B14F-4D97-AF65-F5344CB8AC3E}">
        <p14:creationId xmlns:p14="http://schemas.microsoft.com/office/powerpoint/2010/main" val="60477475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43000"/>
            <a:ext cx="7620000" cy="3092128"/>
          </a:xfrm>
          <a:prstGeom prst="rect">
            <a:avLst/>
          </a:prstGeom>
        </p:spPr>
        <p:txBody>
          <a:bodyPr wrap="square">
            <a:spAutoFit/>
          </a:bodyPr>
          <a:lstStyle/>
          <a:p>
            <a:pPr>
              <a:lnSpc>
                <a:spcPct val="90000"/>
              </a:lnSpc>
              <a:buFontTx/>
              <a:buNone/>
            </a:pPr>
            <a:r>
              <a:rPr lang="ja-JP" altLang="en-US" sz="4000" dirty="0">
                <a:latin typeface="Times New Roman" charset="0"/>
                <a:cs typeface="Times New Roman" charset="0"/>
              </a:rPr>
              <a:t>“</a:t>
            </a:r>
            <a:r>
              <a:rPr lang="en-US" altLang="ja-JP" sz="4000" dirty="0">
                <a:latin typeface="Times New Roman" charset="0"/>
                <a:cs typeface="Times New Roman" charset="0"/>
              </a:rPr>
              <a:t>Improvement in Post Secondary Education will require converting teaching from a </a:t>
            </a:r>
            <a:r>
              <a:rPr lang="ja-JP" altLang="en-US" sz="4000" dirty="0">
                <a:latin typeface="Times New Roman" charset="0"/>
                <a:cs typeface="Times New Roman" charset="0"/>
              </a:rPr>
              <a:t>‘</a:t>
            </a:r>
            <a:r>
              <a:rPr lang="en-US" altLang="ja-JP" sz="4000" dirty="0">
                <a:latin typeface="Times New Roman" charset="0"/>
                <a:cs typeface="Times New Roman" charset="0"/>
              </a:rPr>
              <a:t>solo sport</a:t>
            </a:r>
            <a:r>
              <a:rPr lang="ja-JP" altLang="en-US" sz="4000" dirty="0">
                <a:latin typeface="Times New Roman" charset="0"/>
                <a:cs typeface="Times New Roman" charset="0"/>
              </a:rPr>
              <a:t>’</a:t>
            </a:r>
            <a:r>
              <a:rPr lang="en-US" altLang="ja-JP" sz="4000" dirty="0">
                <a:latin typeface="Times New Roman" charset="0"/>
                <a:cs typeface="Times New Roman" charset="0"/>
              </a:rPr>
              <a:t> to a community based research activity.</a:t>
            </a:r>
            <a:r>
              <a:rPr lang="ja-JP" altLang="en-US" sz="4000" dirty="0">
                <a:latin typeface="Times New Roman" charset="0"/>
                <a:cs typeface="Times New Roman" charset="0"/>
              </a:rPr>
              <a:t>”</a:t>
            </a:r>
            <a:r>
              <a:rPr lang="en-US" altLang="ja-JP" sz="4000" dirty="0">
                <a:latin typeface="Times New Roman" charset="0"/>
                <a:cs typeface="Times New Roman" charset="0"/>
              </a:rPr>
              <a:t> </a:t>
            </a:r>
            <a:r>
              <a:rPr lang="en-US" i="1" dirty="0">
                <a:latin typeface="Times New Roman" charset="0"/>
                <a:cs typeface="Times New Roman" charset="0"/>
              </a:rPr>
              <a:t>						   </a:t>
            </a:r>
            <a:endParaRPr lang="en-US" i="1" dirty="0" smtClean="0">
              <a:latin typeface="Times New Roman" charset="0"/>
              <a:cs typeface="Times New Roman" charset="0"/>
            </a:endParaRPr>
          </a:p>
          <a:p>
            <a:pPr>
              <a:lnSpc>
                <a:spcPct val="90000"/>
              </a:lnSpc>
              <a:buFontTx/>
              <a:buNone/>
            </a:pPr>
            <a:r>
              <a:rPr lang="en-US" i="1" dirty="0">
                <a:latin typeface="Times New Roman" charset="0"/>
                <a:cs typeface="Times New Roman" charset="0"/>
              </a:rPr>
              <a:t>	</a:t>
            </a:r>
            <a:r>
              <a:rPr lang="en-US" i="1" dirty="0" smtClean="0">
                <a:latin typeface="Times New Roman" charset="0"/>
                <a:cs typeface="Times New Roman" charset="0"/>
              </a:rPr>
              <a:t>	 </a:t>
            </a:r>
            <a:r>
              <a:rPr lang="en-US" sz="3200" i="1" dirty="0">
                <a:latin typeface="Times New Roman" charset="0"/>
                <a:cs typeface="Times New Roman" charset="0"/>
              </a:rPr>
              <a:t>—Herbert </a:t>
            </a:r>
            <a:r>
              <a:rPr lang="en-US" sz="3200" i="1" dirty="0" smtClean="0">
                <a:latin typeface="Times New Roman" charset="0"/>
                <a:cs typeface="Times New Roman" charset="0"/>
              </a:rPr>
              <a:t>Simon</a:t>
            </a:r>
            <a:endParaRPr lang="en-US" sz="3200" dirty="0"/>
          </a:p>
        </p:txBody>
      </p:sp>
    </p:spTree>
    <p:extLst>
      <p:ext uri="{BB962C8B-B14F-4D97-AF65-F5344CB8AC3E}">
        <p14:creationId xmlns:p14="http://schemas.microsoft.com/office/powerpoint/2010/main" val="1224032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Relation to Other OPEN/TAACCCT Opportunities:</a:t>
            </a:r>
            <a:endParaRPr lang="en-US" dirty="0"/>
          </a:p>
        </p:txBody>
      </p:sp>
      <p:sp>
        <p:nvSpPr>
          <p:cNvPr id="3" name="Content Placeholder 2"/>
          <p:cNvSpPr>
            <a:spLocks noGrp="1"/>
          </p:cNvSpPr>
          <p:nvPr>
            <p:ph idx="1"/>
          </p:nvPr>
        </p:nvSpPr>
        <p:spPr>
          <a:xfrm>
            <a:off x="381000" y="1905000"/>
            <a:ext cx="8229600" cy="3840163"/>
          </a:xfrm>
        </p:spPr>
        <p:txBody>
          <a:bodyPr/>
          <a:lstStyle/>
          <a:p>
            <a:pPr>
              <a:spcBef>
                <a:spcPct val="0"/>
              </a:spcBef>
              <a:spcAft>
                <a:spcPts val="1800"/>
              </a:spcAft>
              <a:buFontTx/>
              <a:buChar char="•"/>
            </a:pPr>
            <a:r>
              <a:rPr lang="en-US" sz="2400" b="1" dirty="0" smtClean="0">
                <a:ea typeface="ＭＳ Ｐゴシック" pitchFamily="-112" charset="-128"/>
              </a:rPr>
              <a:t>Open Services (</a:t>
            </a:r>
            <a:r>
              <a:rPr lang="en-US" sz="2400" b="1" dirty="0">
                <a:ea typeface="ＭＳ Ｐゴシック" pitchFamily="-112" charset="-128"/>
              </a:rPr>
              <a:t>all projects</a:t>
            </a:r>
            <a:r>
              <a:rPr lang="en-US" sz="2400" b="1" dirty="0" smtClean="0">
                <a:ea typeface="ＭＳ Ｐゴシック" pitchFamily="-112" charset="-128"/>
              </a:rPr>
              <a:t>)</a:t>
            </a:r>
            <a:endParaRPr lang="en-US" sz="2400" dirty="0">
              <a:ea typeface="ＭＳ Ｐゴシック" pitchFamily="-112" charset="-128"/>
            </a:endParaRPr>
          </a:p>
          <a:p>
            <a:pPr>
              <a:spcBef>
                <a:spcPct val="0"/>
              </a:spcBef>
              <a:spcAft>
                <a:spcPts val="1800"/>
              </a:spcAft>
              <a:buFontTx/>
              <a:buChar char="•"/>
            </a:pPr>
            <a:r>
              <a:rPr lang="en-US" sz="2400" b="1" dirty="0">
                <a:ea typeface="ＭＳ Ｐゴシック" pitchFamily="-112" charset="-128"/>
              </a:rPr>
              <a:t>Platform+ (25 projects</a:t>
            </a:r>
            <a:r>
              <a:rPr lang="en-US" sz="2400" b="1" dirty="0" smtClean="0">
                <a:ea typeface="ＭＳ Ｐゴシック" pitchFamily="-112" charset="-128"/>
              </a:rPr>
              <a:t>)</a:t>
            </a:r>
          </a:p>
          <a:p>
            <a:pPr>
              <a:spcBef>
                <a:spcPct val="0"/>
              </a:spcBef>
              <a:spcAft>
                <a:spcPts val="1800"/>
              </a:spcAft>
              <a:buFontTx/>
              <a:buChar char="•"/>
            </a:pPr>
            <a:r>
              <a:rPr lang="en-US" sz="2400" b="1" dirty="0" smtClean="0">
                <a:ea typeface="ＭＳ Ｐゴシック" pitchFamily="-112" charset="-128"/>
              </a:rPr>
              <a:t>Co</a:t>
            </a:r>
            <a:r>
              <a:rPr lang="en-US" sz="2400" b="1" dirty="0">
                <a:ea typeface="ＭＳ Ｐゴシック" pitchFamily="-112" charset="-128"/>
              </a:rPr>
              <a:t>-development (3 teams</a:t>
            </a:r>
            <a:r>
              <a:rPr lang="en-US" sz="2400" b="1" dirty="0" smtClean="0">
                <a:ea typeface="ＭＳ Ｐゴシック" pitchFamily="-112" charset="-128"/>
              </a:rPr>
              <a:t>)</a:t>
            </a:r>
          </a:p>
          <a:p>
            <a:pPr>
              <a:spcBef>
                <a:spcPct val="0"/>
              </a:spcBef>
              <a:spcAft>
                <a:spcPts val="1800"/>
              </a:spcAft>
              <a:buFontTx/>
              <a:buChar char="•"/>
            </a:pPr>
            <a:endParaRPr lang="en-US" sz="2400" dirty="0">
              <a:ea typeface="ＭＳ Ｐゴシック" pitchFamily="-112" charset="-128"/>
            </a:endParaRPr>
          </a:p>
        </p:txBody>
      </p:sp>
    </p:spTree>
    <p:extLst>
      <p:ext uri="{BB962C8B-B14F-4D97-AF65-F5344CB8AC3E}">
        <p14:creationId xmlns:p14="http://schemas.microsoft.com/office/powerpoint/2010/main" val="277555569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Emergent Properties</a:t>
            </a:r>
            <a:endParaRPr lang="en-US" dirty="0"/>
          </a:p>
        </p:txBody>
      </p:sp>
      <p:pic>
        <p:nvPicPr>
          <p:cNvPr id="4" name="Content Placeholder 3"/>
          <p:cNvPicPr>
            <a:picLocks noGrp="1" noChangeAspect="1"/>
          </p:cNvPicPr>
          <p:nvPr>
            <p:ph sz="half" idx="1"/>
          </p:nvPr>
        </p:nvPicPr>
        <p:blipFill>
          <a:blip r:embed="rId2"/>
          <a:srcRect t="2787" b="2787"/>
          <a:stretch>
            <a:fillRect/>
          </a:stretch>
        </p:blipFill>
        <p:spPr/>
      </p:pic>
      <p:sp>
        <p:nvSpPr>
          <p:cNvPr id="6" name="Content Placeholder 5"/>
          <p:cNvSpPr>
            <a:spLocks noGrp="1"/>
          </p:cNvSpPr>
          <p:nvPr>
            <p:ph sz="half" idx="2"/>
          </p:nvPr>
        </p:nvSpPr>
        <p:spPr/>
        <p:txBody>
          <a:bodyPr/>
          <a:lstStyle/>
          <a:p>
            <a:endParaRPr lang="en-US" i="1" dirty="0"/>
          </a:p>
          <a:p>
            <a:r>
              <a:rPr lang="en-US" dirty="0"/>
              <a:t>Characteristics of a system that do not appear in any one of its component parts alone, but that appear when all parts are combined</a:t>
            </a:r>
            <a:endParaRPr lang="en-US" dirty="0"/>
          </a:p>
        </p:txBody>
      </p:sp>
    </p:spTree>
    <p:extLst>
      <p:ext uri="{BB962C8B-B14F-4D97-AF65-F5344CB8AC3E}">
        <p14:creationId xmlns:p14="http://schemas.microsoft.com/office/powerpoint/2010/main" val="10062438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Co-development?</a:t>
            </a:r>
            <a:endParaRPr lang="en-US" dirty="0"/>
          </a:p>
        </p:txBody>
      </p:sp>
      <p:pic>
        <p:nvPicPr>
          <p:cNvPr id="6" name="Content Placeholder 5" descr="Macintosh HD:Users:nbier:Desktop:Course_Dev_Process_02.png"/>
          <p:cNvPicPr>
            <a:picLocks noGrp="1"/>
          </p:cNvPicPr>
          <p:nvPr>
            <p:ph idx="1"/>
          </p:nvPr>
        </p:nvPicPr>
        <p:blipFill>
          <a:blip r:embed="rId3">
            <a:extLst>
              <a:ext uri="{28A0092B-C50C-407E-A947-70E740481C1C}">
                <a14:useLocalDpi xmlns:a14="http://schemas.microsoft.com/office/drawing/2010/main" val="0"/>
              </a:ext>
            </a:extLst>
          </a:blip>
          <a:srcRect l="-3327" r="-3327"/>
          <a:stretch>
            <a:fillRect/>
          </a:stretch>
        </p:blipFill>
        <p:spPr bwMode="auto">
          <a:xfrm>
            <a:off x="457200" y="1600201"/>
            <a:ext cx="8153400" cy="4419600"/>
          </a:xfrm>
          <a:prstGeom prst="rect">
            <a:avLst/>
          </a:prstGeom>
          <a:noFill/>
          <a:ln>
            <a:noFill/>
          </a:ln>
        </p:spPr>
      </p:pic>
    </p:spTree>
    <p:extLst>
      <p:ext uri="{BB962C8B-B14F-4D97-AF65-F5344CB8AC3E}">
        <p14:creationId xmlns:p14="http://schemas.microsoft.com/office/powerpoint/2010/main" val="8819096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at Multiple Levels</a:t>
            </a:r>
            <a:endParaRPr lang="en-US" dirty="0"/>
          </a:p>
        </p:txBody>
      </p:sp>
      <p:sp>
        <p:nvSpPr>
          <p:cNvPr id="3" name="Content Placeholder 2"/>
          <p:cNvSpPr>
            <a:spLocks noGrp="1"/>
          </p:cNvSpPr>
          <p:nvPr>
            <p:ph idx="1"/>
          </p:nvPr>
        </p:nvSpPr>
        <p:spPr>
          <a:xfrm>
            <a:off x="381000" y="1905000"/>
            <a:ext cx="8229600" cy="3840163"/>
          </a:xfrm>
        </p:spPr>
        <p:txBody>
          <a:bodyPr/>
          <a:lstStyle/>
          <a:p>
            <a:pPr>
              <a:spcBef>
                <a:spcPct val="0"/>
              </a:spcBef>
              <a:spcAft>
                <a:spcPts val="1800"/>
              </a:spcAft>
              <a:buFontTx/>
              <a:buChar char="•"/>
            </a:pPr>
            <a:r>
              <a:rPr lang="en-US" sz="2400" b="1" dirty="0" smtClean="0">
                <a:ea typeface="ＭＳ Ｐゴシック" pitchFamily="-112" charset="-128"/>
              </a:rPr>
              <a:t>Be part of a co-development team</a:t>
            </a:r>
            <a:endParaRPr lang="en-US" sz="2400" dirty="0">
              <a:ea typeface="ＭＳ Ｐゴシック" pitchFamily="-112" charset="-128"/>
            </a:endParaRPr>
          </a:p>
          <a:p>
            <a:pPr>
              <a:spcBef>
                <a:spcPct val="0"/>
              </a:spcBef>
              <a:spcAft>
                <a:spcPts val="1800"/>
              </a:spcAft>
              <a:buFontTx/>
              <a:buChar char="•"/>
            </a:pPr>
            <a:r>
              <a:rPr lang="en-US" sz="2400" b="1" dirty="0" smtClean="0">
                <a:ea typeface="ＭＳ Ｐゴシック" pitchFamily="-112" charset="-128"/>
              </a:rPr>
              <a:t>Additional involvement in platform+</a:t>
            </a:r>
          </a:p>
          <a:p>
            <a:pPr>
              <a:spcBef>
                <a:spcPct val="0"/>
              </a:spcBef>
              <a:spcAft>
                <a:spcPts val="1800"/>
              </a:spcAft>
              <a:buFontTx/>
              <a:buChar char="•"/>
            </a:pPr>
            <a:r>
              <a:rPr lang="en-US" sz="2400" b="1" dirty="0" smtClean="0">
                <a:ea typeface="ＭＳ Ｐゴシック" pitchFamily="-112" charset="-128"/>
              </a:rPr>
              <a:t>Use of existing courses and assets</a:t>
            </a:r>
          </a:p>
          <a:p>
            <a:pPr>
              <a:spcBef>
                <a:spcPct val="0"/>
              </a:spcBef>
              <a:spcAft>
                <a:spcPts val="1800"/>
              </a:spcAft>
              <a:buFontTx/>
              <a:buChar char="•"/>
            </a:pPr>
            <a:endParaRPr lang="en-US" sz="2400" dirty="0">
              <a:ea typeface="ＭＳ Ｐゴシック" pitchFamily="-112" charset="-128"/>
            </a:endParaRPr>
          </a:p>
        </p:txBody>
      </p:sp>
    </p:spTree>
    <p:extLst>
      <p:ext uri="{BB962C8B-B14F-4D97-AF65-F5344CB8AC3E}">
        <p14:creationId xmlns:p14="http://schemas.microsoft.com/office/powerpoint/2010/main" val="351420984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at Multiple Levels:</a:t>
            </a:r>
            <a:endParaRPr lang="en-US" dirty="0"/>
          </a:p>
        </p:txBody>
      </p:sp>
      <p:sp>
        <p:nvSpPr>
          <p:cNvPr id="3" name="Content Placeholder 2"/>
          <p:cNvSpPr>
            <a:spLocks noGrp="1"/>
          </p:cNvSpPr>
          <p:nvPr>
            <p:ph sz="half" idx="1"/>
          </p:nvPr>
        </p:nvSpPr>
        <p:spPr/>
        <p:txBody>
          <a:bodyPr/>
          <a:lstStyle/>
          <a:p>
            <a:r>
              <a:rPr lang="en-US" dirty="0" smtClean="0"/>
              <a:t>Builds Capacity</a:t>
            </a:r>
          </a:p>
          <a:p>
            <a:endParaRPr lang="en-US" dirty="0" smtClean="0"/>
          </a:p>
          <a:p>
            <a:r>
              <a:rPr lang="en-US" dirty="0" smtClean="0"/>
              <a:t>Leverages Strength of Scientific Approach Across Programs</a:t>
            </a:r>
          </a:p>
          <a:p>
            <a:endParaRPr lang="en-US" dirty="0" smtClean="0"/>
          </a:p>
          <a:p>
            <a:r>
              <a:rPr lang="en-US" dirty="0" smtClean="0"/>
              <a:t>Reuse: Efficiency and Effectiveness</a:t>
            </a:r>
            <a:endParaRPr lang="en-US" dirty="0"/>
          </a:p>
        </p:txBody>
      </p:sp>
      <p:sp>
        <p:nvSpPr>
          <p:cNvPr id="4" name="Content Placeholder 3"/>
          <p:cNvSpPr>
            <a:spLocks noGrp="1"/>
          </p:cNvSpPr>
          <p:nvPr>
            <p:ph sz="half" idx="2"/>
          </p:nvPr>
        </p:nvSpPr>
        <p:spPr>
          <a:ln>
            <a:solidFill>
              <a:schemeClr val="tx1">
                <a:lumMod val="50000"/>
                <a:lumOff val="50000"/>
              </a:schemeClr>
            </a:solidFill>
          </a:ln>
        </p:spPr>
        <p:txBody>
          <a:bodyPr/>
          <a:lstStyle/>
          <a:p>
            <a:pPr algn="ctr"/>
            <a:r>
              <a:rPr lang="en-US" sz="3600" b="1" dirty="0" smtClean="0">
                <a:ln>
                  <a:solidFill>
                    <a:schemeClr val="bg1">
                      <a:lumMod val="95000"/>
                    </a:schemeClr>
                  </a:solidFill>
                </a:ln>
              </a:rPr>
              <a:t>A Virtuous Cycle</a:t>
            </a:r>
            <a:endParaRPr lang="en-US" sz="3600" b="1" dirty="0">
              <a:ln>
                <a:solidFill>
                  <a:schemeClr val="bg1">
                    <a:lumMod val="95000"/>
                  </a:schemeClr>
                </a:solidFill>
              </a:ln>
            </a:endParaRPr>
          </a:p>
        </p:txBody>
      </p:sp>
      <p:graphicFrame>
        <p:nvGraphicFramePr>
          <p:cNvPr id="6" name="Content Placeholder 3"/>
          <p:cNvGraphicFramePr>
            <a:graphicFrameLocks/>
          </p:cNvGraphicFramePr>
          <p:nvPr>
            <p:extLst>
              <p:ext uri="{D42A27DB-BD31-4B8C-83A1-F6EECF244321}">
                <p14:modId xmlns:p14="http://schemas.microsoft.com/office/powerpoint/2010/main" val="1753094174"/>
              </p:ext>
            </p:extLst>
          </p:nvPr>
        </p:nvGraphicFramePr>
        <p:xfrm>
          <a:off x="4648200" y="2209800"/>
          <a:ext cx="4038600" cy="391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10820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Macintosh HD:Users:nbier:Desktop:Team-for-OPEN.png"/>
          <p:cNvPicPr>
            <a:picLocks noGrp="1"/>
          </p:cNvPicPr>
          <p:nvPr>
            <p:ph idx="1"/>
          </p:nvPr>
        </p:nvPicPr>
        <p:blipFill>
          <a:blip r:embed="rId2">
            <a:alphaModFix amt="35000"/>
            <a:extLst>
              <a:ext uri="{28A0092B-C50C-407E-A947-70E740481C1C}">
                <a14:useLocalDpi xmlns:a14="http://schemas.microsoft.com/office/drawing/2010/main" val="0"/>
              </a:ext>
            </a:extLst>
          </a:blip>
          <a:srcRect l="-37187" r="-37187"/>
          <a:stretch>
            <a:fillRect/>
          </a:stretch>
        </p:blipFill>
        <p:spPr bwMode="auto">
          <a:prstGeom prst="rect">
            <a:avLst/>
          </a:prstGeom>
          <a:noFill/>
          <a:ln>
            <a:noFill/>
          </a:ln>
          <a:extLst>
            <a:ext uri="{FAA26D3D-D897-4be2-8F04-BA451C77F1D7}">
              <ma14:placeholderFlag xmlns:ma14="http://schemas.microsoft.com/office/mac/drawingml/2011/main"/>
            </a:ext>
          </a:extLst>
        </p:spPr>
      </p:pic>
      <p:sp>
        <p:nvSpPr>
          <p:cNvPr id="2" name="Title 1"/>
          <p:cNvSpPr>
            <a:spLocks noGrp="1"/>
          </p:cNvSpPr>
          <p:nvPr>
            <p:ph type="title"/>
          </p:nvPr>
        </p:nvSpPr>
        <p:spPr>
          <a:xfrm>
            <a:off x="457200" y="274638"/>
            <a:ext cx="8305800" cy="1143000"/>
          </a:xfrm>
        </p:spPr>
        <p:txBody>
          <a:bodyPr/>
          <a:lstStyle/>
          <a:p>
            <a:r>
              <a:rPr lang="en-US" dirty="0" smtClean="0"/>
              <a:t>Getting Involved</a:t>
            </a:r>
            <a:endParaRPr lang="en-US" dirty="0"/>
          </a:p>
        </p:txBody>
      </p:sp>
      <p:sp>
        <p:nvSpPr>
          <p:cNvPr id="7" name="TextBox 6"/>
          <p:cNvSpPr txBox="1"/>
          <p:nvPr/>
        </p:nvSpPr>
        <p:spPr>
          <a:xfrm>
            <a:off x="3886200" y="1981200"/>
            <a:ext cx="484909" cy="2646878"/>
          </a:xfrm>
          <a:prstGeom prst="rect">
            <a:avLst/>
          </a:prstGeom>
          <a:noFill/>
        </p:spPr>
        <p:txBody>
          <a:bodyPr wrap="square" rtlCol="0">
            <a:spAutoFit/>
          </a:bodyPr>
          <a:lstStyle/>
          <a:p>
            <a:r>
              <a:rPr lang="en-US" sz="16600" b="1" dirty="0" smtClean="0">
                <a:latin typeface="+mn-lt"/>
              </a:rPr>
              <a:t>?</a:t>
            </a:r>
            <a:endParaRPr lang="en-US" sz="16600" b="1" dirty="0">
              <a:latin typeface="+mn-lt"/>
            </a:endParaRPr>
          </a:p>
        </p:txBody>
      </p:sp>
    </p:spTree>
    <p:extLst>
      <p:ext uri="{BB962C8B-B14F-4D97-AF65-F5344CB8AC3E}">
        <p14:creationId xmlns:p14="http://schemas.microsoft.com/office/powerpoint/2010/main" val="253084746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p:txBody>
          <a:bodyPr/>
          <a:lstStyle/>
          <a:p>
            <a:pPr lvl="1">
              <a:buFont typeface="Arial"/>
              <a:buChar char="•"/>
            </a:pPr>
            <a:r>
              <a:rPr lang="en-US" dirty="0" smtClean="0"/>
              <a:t>Review Proposals</a:t>
            </a:r>
          </a:p>
          <a:p>
            <a:pPr lvl="1">
              <a:buFont typeface="Arial"/>
              <a:buChar char="•"/>
            </a:pPr>
            <a:r>
              <a:rPr lang="en-US" dirty="0" smtClean="0"/>
              <a:t>Conversations with Grantees</a:t>
            </a:r>
          </a:p>
          <a:p>
            <a:pPr lvl="1">
              <a:buFont typeface="Arial"/>
              <a:buChar char="•"/>
            </a:pPr>
            <a:r>
              <a:rPr lang="en-US" dirty="0" smtClean="0"/>
              <a:t>Selection of Subject Areas</a:t>
            </a:r>
          </a:p>
          <a:p>
            <a:pPr lvl="1">
              <a:buFont typeface="Arial"/>
              <a:buChar char="•"/>
            </a:pPr>
            <a:r>
              <a:rPr lang="en-US" b="1" i="1" dirty="0" smtClean="0"/>
              <a:t>Discussions with Potential ‘Lead Grantees’</a:t>
            </a:r>
          </a:p>
          <a:p>
            <a:pPr lvl="1">
              <a:buFont typeface="Arial"/>
              <a:buChar char="•"/>
            </a:pPr>
            <a:r>
              <a:rPr lang="en-US" i="1" dirty="0" smtClean="0"/>
              <a:t>Call for Participation</a:t>
            </a:r>
          </a:p>
          <a:p>
            <a:pPr lvl="1">
              <a:buFont typeface="Arial"/>
              <a:buChar char="•"/>
            </a:pPr>
            <a:r>
              <a:rPr lang="en-US" i="1" dirty="0" smtClean="0"/>
              <a:t>Project Launch</a:t>
            </a:r>
            <a:endParaRPr lang="en-US" i="1" dirty="0"/>
          </a:p>
        </p:txBody>
      </p:sp>
    </p:spTree>
    <p:extLst>
      <p:ext uri="{BB962C8B-B14F-4D97-AF65-F5344CB8AC3E}">
        <p14:creationId xmlns:p14="http://schemas.microsoft.com/office/powerpoint/2010/main" val="10341236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Areas</a:t>
            </a:r>
            <a:endParaRPr lang="en-US" dirty="0"/>
          </a:p>
        </p:txBody>
      </p:sp>
      <p:sp>
        <p:nvSpPr>
          <p:cNvPr id="3" name="Content Placeholder 2"/>
          <p:cNvSpPr>
            <a:spLocks noGrp="1"/>
          </p:cNvSpPr>
          <p:nvPr>
            <p:ph idx="1"/>
          </p:nvPr>
        </p:nvSpPr>
        <p:spPr/>
        <p:txBody>
          <a:bodyPr/>
          <a:lstStyle/>
          <a:p>
            <a:pPr lvl="1">
              <a:buFont typeface="Arial"/>
              <a:buChar char="•"/>
            </a:pPr>
            <a:r>
              <a:rPr lang="en-US" sz="5400" dirty="0" smtClean="0"/>
              <a:t>STEM Readiness</a:t>
            </a:r>
          </a:p>
          <a:p>
            <a:pPr lvl="1">
              <a:buFont typeface="Arial"/>
              <a:buChar char="•"/>
            </a:pPr>
            <a:r>
              <a:rPr lang="en-US" sz="5400" dirty="0" smtClean="0"/>
              <a:t>Healthcare</a:t>
            </a:r>
          </a:p>
          <a:p>
            <a:pPr lvl="1">
              <a:buFont typeface="Arial"/>
              <a:buChar char="•"/>
            </a:pPr>
            <a:r>
              <a:rPr lang="en-US" sz="5400" i="1" dirty="0" smtClean="0"/>
              <a:t>Manufacturing (?)</a:t>
            </a:r>
          </a:p>
          <a:p>
            <a:pPr lvl="1">
              <a:buFont typeface="Arial"/>
              <a:buChar char="•"/>
            </a:pPr>
            <a:r>
              <a:rPr lang="en-US" sz="5400" i="1" dirty="0" smtClean="0"/>
              <a:t>IT (?)</a:t>
            </a:r>
          </a:p>
        </p:txBody>
      </p:sp>
    </p:spTree>
    <p:extLst>
      <p:ext uri="{BB962C8B-B14F-4D97-AF65-F5344CB8AC3E}">
        <p14:creationId xmlns:p14="http://schemas.microsoft.com/office/powerpoint/2010/main" val="325588212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Be Involved:</a:t>
            </a:r>
            <a:endParaRPr lang="en-US" dirty="0"/>
          </a:p>
        </p:txBody>
      </p:sp>
      <p:sp>
        <p:nvSpPr>
          <p:cNvPr id="3" name="Content Placeholder 2"/>
          <p:cNvSpPr>
            <a:spLocks noGrp="1"/>
          </p:cNvSpPr>
          <p:nvPr>
            <p:ph idx="1"/>
          </p:nvPr>
        </p:nvSpPr>
        <p:spPr/>
        <p:txBody>
          <a:bodyPr>
            <a:normAutofit fontScale="92500" lnSpcReduction="10000"/>
          </a:bodyPr>
          <a:lstStyle/>
          <a:p>
            <a:pPr lvl="1">
              <a:buFont typeface="Arial"/>
              <a:buChar char="•"/>
            </a:pPr>
            <a:r>
              <a:rPr lang="en-US" dirty="0" smtClean="0"/>
              <a:t>Core Authoring:</a:t>
            </a:r>
          </a:p>
          <a:p>
            <a:pPr lvl="2">
              <a:buFont typeface="Arial"/>
              <a:buChar char="•"/>
            </a:pPr>
            <a:r>
              <a:rPr lang="en-US" dirty="0" smtClean="0"/>
              <a:t>SME</a:t>
            </a:r>
          </a:p>
          <a:p>
            <a:pPr lvl="2">
              <a:buFont typeface="Arial"/>
              <a:buChar char="•"/>
            </a:pPr>
            <a:r>
              <a:rPr lang="en-US" dirty="0" smtClean="0"/>
              <a:t>Faculty</a:t>
            </a:r>
          </a:p>
          <a:p>
            <a:pPr lvl="1">
              <a:buFont typeface="Arial"/>
              <a:buChar char="•"/>
            </a:pPr>
            <a:r>
              <a:rPr lang="en-US" dirty="0" smtClean="0"/>
              <a:t>Review and Contribute Members:</a:t>
            </a:r>
          </a:p>
          <a:p>
            <a:pPr lvl="2">
              <a:buFont typeface="Arial"/>
              <a:buChar char="•"/>
            </a:pPr>
            <a:r>
              <a:rPr lang="en-US" dirty="0" smtClean="0"/>
              <a:t>SME</a:t>
            </a:r>
          </a:p>
          <a:p>
            <a:pPr lvl="2">
              <a:buFont typeface="Arial"/>
              <a:buChar char="•"/>
            </a:pPr>
            <a:r>
              <a:rPr lang="en-US" dirty="0" smtClean="0"/>
              <a:t>Faculty</a:t>
            </a:r>
            <a:endParaRPr lang="en-US" dirty="0"/>
          </a:p>
          <a:p>
            <a:pPr lvl="2">
              <a:buFont typeface="Arial"/>
              <a:buChar char="•"/>
            </a:pPr>
            <a:r>
              <a:rPr lang="en-US" dirty="0" smtClean="0"/>
              <a:t>Industry/Professional Groups</a:t>
            </a:r>
          </a:p>
          <a:p>
            <a:pPr lvl="2">
              <a:buFont typeface="Arial"/>
              <a:buChar char="•"/>
            </a:pPr>
            <a:r>
              <a:rPr lang="en-US" dirty="0" smtClean="0"/>
              <a:t>Administration</a:t>
            </a:r>
          </a:p>
          <a:p>
            <a:pPr lvl="1">
              <a:buFont typeface="Arial"/>
              <a:buChar char="•"/>
            </a:pPr>
            <a:r>
              <a:rPr lang="en-US" dirty="0" smtClean="0"/>
              <a:t>Use and Evaluate</a:t>
            </a:r>
          </a:p>
          <a:p>
            <a:pPr lvl="1">
              <a:buFont typeface="Arial"/>
              <a:buChar char="•"/>
            </a:pPr>
            <a:r>
              <a:rPr lang="en-US" dirty="0" smtClean="0"/>
              <a:t>Technologists</a:t>
            </a:r>
          </a:p>
          <a:p>
            <a:pPr lvl="1">
              <a:buFont typeface="Arial"/>
              <a:buChar char="•"/>
            </a:pPr>
            <a:r>
              <a:rPr lang="en-US" dirty="0" smtClean="0"/>
              <a:t>Administration</a:t>
            </a:r>
          </a:p>
        </p:txBody>
      </p:sp>
    </p:spTree>
    <p:extLst>
      <p:ext uri="{BB962C8B-B14F-4D97-AF65-F5344CB8AC3E}">
        <p14:creationId xmlns:p14="http://schemas.microsoft.com/office/powerpoint/2010/main" val="125367832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for Projects (months)</a:t>
            </a:r>
            <a:endParaRPr lang="en-US" dirty="0"/>
          </a:p>
        </p:txBody>
      </p:sp>
      <p:sp>
        <p:nvSpPr>
          <p:cNvPr id="3" name="Content Placeholder 2"/>
          <p:cNvSpPr>
            <a:spLocks noGrp="1"/>
          </p:cNvSpPr>
          <p:nvPr>
            <p:ph idx="1"/>
          </p:nvPr>
        </p:nvSpPr>
        <p:spPr/>
        <p:txBody>
          <a:bodyPr/>
          <a:lstStyle/>
          <a:p>
            <a:pPr lvl="1">
              <a:buFont typeface="Arial"/>
              <a:buChar char="•"/>
            </a:pPr>
            <a:r>
              <a:rPr lang="en-US" dirty="0" smtClean="0"/>
              <a:t>O-1: Initiation</a:t>
            </a:r>
          </a:p>
          <a:p>
            <a:pPr lvl="1">
              <a:buFont typeface="Arial"/>
              <a:buChar char="•"/>
            </a:pPr>
            <a:r>
              <a:rPr lang="en-US" dirty="0" smtClean="0"/>
              <a:t>2-3: Planning</a:t>
            </a:r>
          </a:p>
          <a:p>
            <a:pPr lvl="1">
              <a:buFont typeface="Arial"/>
              <a:buChar char="•"/>
            </a:pPr>
            <a:r>
              <a:rPr lang="en-US" dirty="0" smtClean="0"/>
              <a:t>4-7: Initial Modules</a:t>
            </a:r>
          </a:p>
          <a:p>
            <a:pPr lvl="1">
              <a:buFont typeface="Arial"/>
              <a:buChar char="•"/>
            </a:pPr>
            <a:r>
              <a:rPr lang="en-US" dirty="0" smtClean="0"/>
              <a:t>8-12: Continued Development and Piloting</a:t>
            </a:r>
          </a:p>
          <a:p>
            <a:pPr lvl="1">
              <a:buFont typeface="Arial"/>
              <a:buChar char="•"/>
            </a:pPr>
            <a:r>
              <a:rPr lang="en-US" dirty="0" smtClean="0"/>
              <a:t>13-15: Final Development and Release</a:t>
            </a:r>
          </a:p>
          <a:p>
            <a:pPr lvl="1">
              <a:buFont typeface="Arial"/>
              <a:buChar char="•"/>
            </a:pPr>
            <a:r>
              <a:rPr lang="en-US" dirty="0" smtClean="0"/>
              <a:t>15-18: Evaluation and Improvement</a:t>
            </a:r>
            <a:endParaRPr lang="en-US" dirty="0"/>
          </a:p>
        </p:txBody>
      </p:sp>
    </p:spTree>
    <p:extLst>
      <p:ext uri="{BB962C8B-B14F-4D97-AF65-F5344CB8AC3E}">
        <p14:creationId xmlns:p14="http://schemas.microsoft.com/office/powerpoint/2010/main" val="181548366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Training</a:t>
            </a:r>
            <a:endParaRPr lang="en-US" dirty="0"/>
          </a:p>
        </p:txBody>
      </p:sp>
      <p:sp>
        <p:nvSpPr>
          <p:cNvPr id="3" name="Content Placeholder 2"/>
          <p:cNvSpPr>
            <a:spLocks noGrp="1"/>
          </p:cNvSpPr>
          <p:nvPr>
            <p:ph idx="1"/>
          </p:nvPr>
        </p:nvSpPr>
        <p:spPr/>
        <p:txBody>
          <a:bodyPr/>
          <a:lstStyle/>
          <a:p>
            <a:pPr lvl="1">
              <a:buFont typeface="Arial"/>
              <a:buChar char="•"/>
            </a:pPr>
            <a:r>
              <a:rPr lang="en-US" dirty="0" smtClean="0"/>
              <a:t>Recruiting</a:t>
            </a:r>
          </a:p>
          <a:p>
            <a:pPr lvl="1">
              <a:buFont typeface="Arial"/>
              <a:buChar char="•"/>
            </a:pPr>
            <a:r>
              <a:rPr lang="en-US" dirty="0" smtClean="0"/>
              <a:t>Training Workshop</a:t>
            </a:r>
          </a:p>
          <a:p>
            <a:pPr lvl="1">
              <a:buFont typeface="Arial"/>
              <a:buChar char="•"/>
            </a:pPr>
            <a:r>
              <a:rPr lang="en-US" dirty="0" smtClean="0"/>
              <a:t>Scope</a:t>
            </a:r>
          </a:p>
          <a:p>
            <a:pPr lvl="1">
              <a:buFont typeface="Arial"/>
              <a:buChar char="•"/>
            </a:pPr>
            <a:r>
              <a:rPr lang="en-US" dirty="0" smtClean="0"/>
              <a:t>Big Picture and Conceptual Framework</a:t>
            </a:r>
          </a:p>
          <a:p>
            <a:pPr lvl="1">
              <a:buFont typeface="Arial"/>
              <a:buChar char="•"/>
            </a:pPr>
            <a:r>
              <a:rPr lang="en-US" dirty="0" smtClean="0"/>
              <a:t>Draft Learning Outcomes</a:t>
            </a:r>
            <a:endParaRPr lang="en-US" dirty="0"/>
          </a:p>
        </p:txBody>
      </p:sp>
    </p:spTree>
    <p:extLst>
      <p:ext uri="{BB962C8B-B14F-4D97-AF65-F5344CB8AC3E}">
        <p14:creationId xmlns:p14="http://schemas.microsoft.com/office/powerpoint/2010/main" val="75682615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5">
                <a:tint val="45000"/>
                <a:satMod val="400000"/>
              </a:schemeClr>
            </a:duotone>
          </a:blip>
          <a:stretch>
            <a:fillRect/>
          </a:stretch>
        </p:blipFill>
        <p:spPr>
          <a:xfrm>
            <a:off x="5334000" y="1981200"/>
            <a:ext cx="1155700" cy="2768600"/>
          </a:xfrm>
          <a:prstGeom prst="rect">
            <a:avLst/>
          </a:prstGeom>
        </p:spPr>
      </p:pic>
      <p:sp>
        <p:nvSpPr>
          <p:cNvPr id="2" name="Title 1"/>
          <p:cNvSpPr>
            <a:spLocks noGrp="1"/>
          </p:cNvSpPr>
          <p:nvPr>
            <p:ph type="title"/>
          </p:nvPr>
        </p:nvSpPr>
        <p:spPr/>
        <p:txBody>
          <a:bodyPr/>
          <a:lstStyle/>
          <a:p>
            <a:r>
              <a:rPr lang="en-US" dirty="0" smtClean="0"/>
              <a:t>A Change in Knowledge State</a:t>
            </a:r>
            <a:endParaRPr lang="en-US" dirty="0"/>
          </a:p>
        </p:txBody>
      </p:sp>
      <p:pic>
        <p:nvPicPr>
          <p:cNvPr id="8" name="Picture 7"/>
          <p:cNvPicPr>
            <a:picLocks noChangeAspect="1"/>
          </p:cNvPicPr>
          <p:nvPr/>
        </p:nvPicPr>
        <p:blipFill>
          <a:blip r:embed="rId3">
            <a:alphaModFix amt="41000"/>
          </a:blip>
          <a:stretch>
            <a:fillRect/>
          </a:stretch>
        </p:blipFill>
        <p:spPr>
          <a:xfrm>
            <a:off x="1676400" y="1905000"/>
            <a:ext cx="1155700" cy="2768600"/>
          </a:xfrm>
          <a:prstGeom prst="rect">
            <a:avLst/>
          </a:prstGeom>
        </p:spPr>
      </p:pic>
      <p:sp>
        <p:nvSpPr>
          <p:cNvPr id="9" name="TextBox 8"/>
          <p:cNvSpPr txBox="1"/>
          <p:nvPr/>
        </p:nvSpPr>
        <p:spPr>
          <a:xfrm>
            <a:off x="1981200" y="1981200"/>
            <a:ext cx="304800" cy="461665"/>
          </a:xfrm>
          <a:prstGeom prst="rect">
            <a:avLst/>
          </a:prstGeom>
          <a:noFill/>
        </p:spPr>
        <p:txBody>
          <a:bodyPr wrap="square" rtlCol="0">
            <a:spAutoFit/>
          </a:bodyPr>
          <a:lstStyle/>
          <a:p>
            <a:r>
              <a:rPr lang="en-US" dirty="0"/>
              <a:t>?</a:t>
            </a:r>
          </a:p>
        </p:txBody>
      </p:sp>
      <p:sp>
        <p:nvSpPr>
          <p:cNvPr id="10" name="Right Arrow 9"/>
          <p:cNvSpPr/>
          <p:nvPr/>
        </p:nvSpPr>
        <p:spPr bwMode="auto">
          <a:xfrm>
            <a:off x="3048000" y="2971800"/>
            <a:ext cx="19812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endParaRPr>
          </a:p>
        </p:txBody>
      </p:sp>
      <p:sp>
        <p:nvSpPr>
          <p:cNvPr id="13" name="TextBox 12"/>
          <p:cNvSpPr txBox="1"/>
          <p:nvPr/>
        </p:nvSpPr>
        <p:spPr>
          <a:xfrm>
            <a:off x="5638800" y="2057400"/>
            <a:ext cx="304800" cy="461665"/>
          </a:xfrm>
          <a:prstGeom prst="rect">
            <a:avLst/>
          </a:prstGeom>
          <a:noFill/>
        </p:spPr>
        <p:txBody>
          <a:bodyPr wrap="square" rtlCol="0">
            <a:spAutoFit/>
          </a:bodyPr>
          <a:lstStyle/>
          <a:p>
            <a:r>
              <a:rPr lang="en-US" dirty="0"/>
              <a:t>!</a:t>
            </a:r>
            <a:endParaRPr lang="en-US" dirty="0"/>
          </a:p>
        </p:txBody>
      </p:sp>
    </p:spTree>
    <p:extLst>
      <p:ext uri="{BB962C8B-B14F-4D97-AF65-F5344CB8AC3E}">
        <p14:creationId xmlns:p14="http://schemas.microsoft.com/office/powerpoint/2010/main" val="137589289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sz="4400" dirty="0" smtClean="0">
                <a:latin typeface="Arial" charset="0"/>
                <a:ea typeface="ＭＳ Ｐゴシック" charset="0"/>
                <a:cs typeface="ＭＳ Ｐゴシック" charset="0"/>
              </a:rPr>
              <a:t>Development</a:t>
            </a:r>
            <a:r>
              <a:rPr lang="en-US" sz="4400" dirty="0" smtClean="0">
                <a:latin typeface="Arial" charset="0"/>
                <a:ea typeface="ＭＳ Ｐゴシック" charset="0"/>
                <a:cs typeface="ＭＳ Ｐゴシック" charset="0"/>
              </a:rPr>
              <a:t/>
            </a:r>
            <a:br>
              <a:rPr lang="en-US" sz="4400" dirty="0" smtClean="0">
                <a:latin typeface="Arial" charset="0"/>
                <a:ea typeface="ＭＳ Ｐゴシック" charset="0"/>
                <a:cs typeface="ＭＳ Ｐゴシック" charset="0"/>
              </a:rPr>
            </a:br>
            <a:r>
              <a:rPr lang="en-US" sz="4400" dirty="0" smtClean="0">
                <a:latin typeface="Arial" charset="0"/>
                <a:ea typeface="ＭＳ Ｐゴシック" charset="0"/>
                <a:cs typeface="ＭＳ Ｐゴシック" charset="0"/>
              </a:rPr>
              <a:t/>
            </a:r>
            <a:br>
              <a:rPr lang="en-US" sz="4400" dirty="0" smtClean="0">
                <a:latin typeface="Arial" charset="0"/>
                <a:ea typeface="ＭＳ Ｐゴシック" charset="0"/>
                <a:cs typeface="ＭＳ Ｐゴシック" charset="0"/>
              </a:rPr>
            </a:br>
            <a:r>
              <a:rPr lang="en-US" sz="2600" dirty="0" smtClean="0">
                <a:latin typeface="Arial" charset="0"/>
                <a:ea typeface="ＭＳ Ｐゴシック" charset="0"/>
                <a:cs typeface="ＭＳ Ｐゴシック" charset="0"/>
              </a:rPr>
              <a:t>The Course Design Triangle</a:t>
            </a:r>
            <a:r>
              <a:rPr lang="en-US" sz="2400" dirty="0" smtClean="0">
                <a:latin typeface="Arial" charset="0"/>
                <a:ea typeface="ＭＳ Ｐゴシック" charset="0"/>
                <a:cs typeface="ＭＳ Ｐゴシック" charset="0"/>
              </a:rPr>
              <a:t/>
            </a:r>
            <a:br>
              <a:rPr lang="en-US" sz="2400" dirty="0" smtClean="0">
                <a:latin typeface="Arial" charset="0"/>
                <a:ea typeface="ＭＳ Ｐゴシック" charset="0"/>
                <a:cs typeface="ＭＳ Ｐゴシック" charset="0"/>
              </a:rPr>
            </a:br>
            <a:endParaRPr lang="en-US" sz="2400" dirty="0"/>
          </a:p>
        </p:txBody>
      </p:sp>
      <p:sp>
        <p:nvSpPr>
          <p:cNvPr id="4" name="Slide Number Placeholder 5"/>
          <p:cNvSpPr>
            <a:spLocks noGrp="1"/>
          </p:cNvSpPr>
          <p:nvPr>
            <p:ph type="sldNum" sz="quarter" idx="12"/>
          </p:nvPr>
        </p:nvSpPr>
        <p:spPr>
          <a:xfrm>
            <a:off x="6553200" y="58483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1A2FC6-6626-A346-9766-D3BB14457860}" type="slidenum">
              <a:rPr lang="en-US" sz="1400">
                <a:solidFill>
                  <a:schemeClr val="bg1"/>
                </a:solidFill>
              </a:rPr>
              <a:pPr eaLnBrk="1" hangingPunct="1"/>
              <a:t>49</a:t>
            </a:fld>
            <a:endParaRPr lang="en-US" sz="1400">
              <a:solidFill>
                <a:schemeClr val="bg1"/>
              </a:solidFill>
            </a:endParaRPr>
          </a:p>
        </p:txBody>
      </p:sp>
      <p:sp>
        <p:nvSpPr>
          <p:cNvPr id="16" name="Text Box 3"/>
          <p:cNvSpPr txBox="1">
            <a:spLocks noChangeArrowheads="1"/>
          </p:cNvSpPr>
          <p:nvPr/>
        </p:nvSpPr>
        <p:spPr bwMode="auto">
          <a:xfrm>
            <a:off x="4687888" y="4579938"/>
            <a:ext cx="42957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2325" eaLnBrk="0" hangingPunct="0">
              <a:tabLst>
                <a:tab pos="0" algn="l"/>
                <a:tab pos="822325" algn="l"/>
                <a:tab pos="1646238" algn="l"/>
              </a:tabLst>
              <a:defRPr sz="2400">
                <a:solidFill>
                  <a:schemeClr val="tx1"/>
                </a:solidFill>
                <a:latin typeface="Arial" charset="0"/>
                <a:ea typeface="ＭＳ Ｐゴシック" charset="0"/>
                <a:cs typeface="ＭＳ Ｐゴシック" charset="0"/>
              </a:defRPr>
            </a:lvl1pPr>
            <a:lvl2pPr marL="37931725" indent="-37474525" defTabSz="822325" eaLnBrk="0" hangingPunct="0">
              <a:tabLst>
                <a:tab pos="0" algn="l"/>
                <a:tab pos="822325" algn="l"/>
                <a:tab pos="1646238" algn="l"/>
              </a:tabLst>
              <a:defRPr sz="2400">
                <a:solidFill>
                  <a:schemeClr val="tx1"/>
                </a:solidFill>
                <a:latin typeface="Arial" charset="0"/>
                <a:ea typeface="ＭＳ Ｐゴシック" charset="0"/>
              </a:defRPr>
            </a:lvl2pPr>
            <a:lvl3pPr eaLnBrk="0" hangingPunct="0">
              <a:tabLst>
                <a:tab pos="0" algn="l"/>
                <a:tab pos="822325" algn="l"/>
                <a:tab pos="1646238" algn="l"/>
              </a:tabLst>
              <a:defRPr sz="2400">
                <a:solidFill>
                  <a:schemeClr val="tx1"/>
                </a:solidFill>
                <a:latin typeface="Arial" charset="0"/>
                <a:ea typeface="ＭＳ Ｐゴシック" charset="0"/>
              </a:defRPr>
            </a:lvl3pPr>
            <a:lvl4pPr eaLnBrk="0" hangingPunct="0">
              <a:tabLst>
                <a:tab pos="0" algn="l"/>
                <a:tab pos="822325" algn="l"/>
                <a:tab pos="1646238" algn="l"/>
              </a:tabLst>
              <a:defRPr sz="2400">
                <a:solidFill>
                  <a:schemeClr val="tx1"/>
                </a:solidFill>
                <a:latin typeface="Arial" charset="0"/>
                <a:ea typeface="ＭＳ Ｐゴシック" charset="0"/>
              </a:defRPr>
            </a:lvl4pPr>
            <a:lvl5pPr eaLnBrk="0" hangingPunct="0">
              <a:tabLst>
                <a:tab pos="0" algn="l"/>
                <a:tab pos="822325" algn="l"/>
                <a:tab pos="16462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822325" algn="l"/>
                <a:tab pos="16462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822325" algn="l"/>
                <a:tab pos="16462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822325" algn="l"/>
                <a:tab pos="16462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822325" algn="l"/>
                <a:tab pos="1646238" algn="l"/>
              </a:tabLst>
              <a:defRPr sz="2400">
                <a:solidFill>
                  <a:schemeClr val="tx1"/>
                </a:solidFill>
                <a:latin typeface="Arial" charset="0"/>
                <a:ea typeface="ＭＳ Ｐゴシック" charset="0"/>
              </a:defRPr>
            </a:lvl9pPr>
          </a:lstStyle>
          <a:p>
            <a:pPr algn="ctr" eaLnBrk="1" hangingPunct="1">
              <a:lnSpc>
                <a:spcPts val="3425"/>
              </a:lnSpc>
            </a:pPr>
            <a:r>
              <a:rPr lang="en-US" sz="2500">
                <a:latin typeface="Gill Sans" charset="0"/>
              </a:rPr>
              <a:t>Instructional Activities</a:t>
            </a:r>
            <a:endParaRPr lang="en-US" sz="2900">
              <a:latin typeface="Gill Sans" charset="0"/>
            </a:endParaRPr>
          </a:p>
        </p:txBody>
      </p:sp>
      <p:sp>
        <p:nvSpPr>
          <p:cNvPr id="17" name="Text Box 4"/>
          <p:cNvSpPr txBox="1">
            <a:spLocks noChangeArrowheads="1"/>
          </p:cNvSpPr>
          <p:nvPr/>
        </p:nvSpPr>
        <p:spPr bwMode="auto">
          <a:xfrm>
            <a:off x="4687888" y="1905000"/>
            <a:ext cx="23066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2325" eaLnBrk="0" hangingPunct="0">
              <a:tabLst>
                <a:tab pos="0" algn="l"/>
                <a:tab pos="822325" algn="l"/>
                <a:tab pos="1646238" algn="l"/>
              </a:tabLst>
              <a:defRPr sz="2400">
                <a:solidFill>
                  <a:schemeClr val="tx1"/>
                </a:solidFill>
                <a:latin typeface="Arial" charset="0"/>
                <a:ea typeface="ＭＳ Ｐゴシック" charset="0"/>
                <a:cs typeface="ＭＳ Ｐゴシック" charset="0"/>
              </a:defRPr>
            </a:lvl1pPr>
            <a:lvl2pPr marL="37931725" indent="-37474525" defTabSz="822325" eaLnBrk="0" hangingPunct="0">
              <a:tabLst>
                <a:tab pos="0" algn="l"/>
                <a:tab pos="822325" algn="l"/>
                <a:tab pos="1646238" algn="l"/>
              </a:tabLst>
              <a:defRPr sz="2400">
                <a:solidFill>
                  <a:schemeClr val="tx1"/>
                </a:solidFill>
                <a:latin typeface="Arial" charset="0"/>
                <a:ea typeface="ＭＳ Ｐゴシック" charset="0"/>
              </a:defRPr>
            </a:lvl2pPr>
            <a:lvl3pPr eaLnBrk="0" hangingPunct="0">
              <a:tabLst>
                <a:tab pos="0" algn="l"/>
                <a:tab pos="822325" algn="l"/>
                <a:tab pos="1646238" algn="l"/>
              </a:tabLst>
              <a:defRPr sz="2400">
                <a:solidFill>
                  <a:schemeClr val="tx1"/>
                </a:solidFill>
                <a:latin typeface="Arial" charset="0"/>
                <a:ea typeface="ＭＳ Ｐゴシック" charset="0"/>
              </a:defRPr>
            </a:lvl3pPr>
            <a:lvl4pPr eaLnBrk="0" hangingPunct="0">
              <a:tabLst>
                <a:tab pos="0" algn="l"/>
                <a:tab pos="822325" algn="l"/>
                <a:tab pos="1646238" algn="l"/>
              </a:tabLst>
              <a:defRPr sz="2400">
                <a:solidFill>
                  <a:schemeClr val="tx1"/>
                </a:solidFill>
                <a:latin typeface="Arial" charset="0"/>
                <a:ea typeface="ＭＳ Ｐゴシック" charset="0"/>
              </a:defRPr>
            </a:lvl4pPr>
            <a:lvl5pPr eaLnBrk="0" hangingPunct="0">
              <a:tabLst>
                <a:tab pos="0" algn="l"/>
                <a:tab pos="822325" algn="l"/>
                <a:tab pos="16462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822325" algn="l"/>
                <a:tab pos="16462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822325" algn="l"/>
                <a:tab pos="16462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822325" algn="l"/>
                <a:tab pos="16462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822325" algn="l"/>
                <a:tab pos="1646238" algn="l"/>
              </a:tabLst>
              <a:defRPr sz="2400">
                <a:solidFill>
                  <a:schemeClr val="tx1"/>
                </a:solidFill>
                <a:latin typeface="Arial" charset="0"/>
                <a:ea typeface="ＭＳ Ｐゴシック" charset="0"/>
              </a:defRPr>
            </a:lvl9pPr>
          </a:lstStyle>
          <a:p>
            <a:pPr algn="ctr" eaLnBrk="1" hangingPunct="1">
              <a:lnSpc>
                <a:spcPts val="3425"/>
              </a:lnSpc>
            </a:pPr>
            <a:r>
              <a:rPr lang="en-US" sz="2500" dirty="0">
                <a:latin typeface="Gill Sans" charset="0"/>
              </a:rPr>
              <a:t>Objectives</a:t>
            </a:r>
          </a:p>
        </p:txBody>
      </p:sp>
      <p:sp>
        <p:nvSpPr>
          <p:cNvPr id="18" name="Line 5"/>
          <p:cNvSpPr>
            <a:spLocks noChangeShapeType="1"/>
          </p:cNvSpPr>
          <p:nvPr/>
        </p:nvSpPr>
        <p:spPr bwMode="auto">
          <a:xfrm>
            <a:off x="2811463" y="3509963"/>
            <a:ext cx="1782762" cy="10985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ext Box 6"/>
          <p:cNvSpPr txBox="1">
            <a:spLocks noChangeArrowheads="1"/>
          </p:cNvSpPr>
          <p:nvPr/>
        </p:nvSpPr>
        <p:spPr bwMode="auto">
          <a:xfrm>
            <a:off x="411163" y="3098800"/>
            <a:ext cx="24685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2325" eaLnBrk="0" hangingPunct="0">
              <a:tabLst>
                <a:tab pos="0" algn="l"/>
                <a:tab pos="822325" algn="l"/>
                <a:tab pos="1646238" algn="l"/>
              </a:tabLst>
              <a:defRPr sz="2400">
                <a:solidFill>
                  <a:schemeClr val="tx1"/>
                </a:solidFill>
                <a:latin typeface="Arial" charset="0"/>
                <a:ea typeface="ＭＳ Ｐゴシック" charset="0"/>
                <a:cs typeface="ＭＳ Ｐゴシック" charset="0"/>
              </a:defRPr>
            </a:lvl1pPr>
            <a:lvl2pPr marL="37931725" indent="-37474525" defTabSz="822325" eaLnBrk="0" hangingPunct="0">
              <a:tabLst>
                <a:tab pos="0" algn="l"/>
                <a:tab pos="822325" algn="l"/>
                <a:tab pos="1646238" algn="l"/>
              </a:tabLst>
              <a:defRPr sz="2400">
                <a:solidFill>
                  <a:schemeClr val="tx1"/>
                </a:solidFill>
                <a:latin typeface="Arial" charset="0"/>
                <a:ea typeface="ＭＳ Ｐゴシック" charset="0"/>
              </a:defRPr>
            </a:lvl2pPr>
            <a:lvl3pPr eaLnBrk="0" hangingPunct="0">
              <a:tabLst>
                <a:tab pos="0" algn="l"/>
                <a:tab pos="822325" algn="l"/>
                <a:tab pos="1646238" algn="l"/>
              </a:tabLst>
              <a:defRPr sz="2400">
                <a:solidFill>
                  <a:schemeClr val="tx1"/>
                </a:solidFill>
                <a:latin typeface="Arial" charset="0"/>
                <a:ea typeface="ＭＳ Ｐゴシック" charset="0"/>
              </a:defRPr>
            </a:lvl3pPr>
            <a:lvl4pPr eaLnBrk="0" hangingPunct="0">
              <a:tabLst>
                <a:tab pos="0" algn="l"/>
                <a:tab pos="822325" algn="l"/>
                <a:tab pos="1646238" algn="l"/>
              </a:tabLst>
              <a:defRPr sz="2400">
                <a:solidFill>
                  <a:schemeClr val="tx1"/>
                </a:solidFill>
                <a:latin typeface="Arial" charset="0"/>
                <a:ea typeface="ＭＳ Ｐゴシック" charset="0"/>
              </a:defRPr>
            </a:lvl4pPr>
            <a:lvl5pPr eaLnBrk="0" hangingPunct="0">
              <a:tabLst>
                <a:tab pos="0" algn="l"/>
                <a:tab pos="822325" algn="l"/>
                <a:tab pos="16462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822325" algn="l"/>
                <a:tab pos="16462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822325" algn="l"/>
                <a:tab pos="16462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822325" algn="l"/>
                <a:tab pos="16462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822325" algn="l"/>
                <a:tab pos="1646238" algn="l"/>
              </a:tabLst>
              <a:defRPr sz="2400">
                <a:solidFill>
                  <a:schemeClr val="tx1"/>
                </a:solidFill>
                <a:latin typeface="Arial" charset="0"/>
                <a:ea typeface="ＭＳ Ｐゴシック" charset="0"/>
              </a:defRPr>
            </a:lvl9pPr>
          </a:lstStyle>
          <a:p>
            <a:pPr algn="ctr" eaLnBrk="1" hangingPunct="1">
              <a:lnSpc>
                <a:spcPts val="3425"/>
              </a:lnSpc>
            </a:pPr>
            <a:r>
              <a:rPr lang="en-US" sz="2500">
                <a:latin typeface="Gill Sans" charset="0"/>
              </a:rPr>
              <a:t>Assessments</a:t>
            </a:r>
          </a:p>
        </p:txBody>
      </p:sp>
      <p:sp>
        <p:nvSpPr>
          <p:cNvPr id="20" name="Freeform 7"/>
          <p:cNvSpPr>
            <a:spLocks/>
          </p:cNvSpPr>
          <p:nvPr/>
        </p:nvSpPr>
        <p:spPr bwMode="auto">
          <a:xfrm rot="1807911">
            <a:off x="3222625" y="2276475"/>
            <a:ext cx="1930400" cy="1647825"/>
          </a:xfrm>
          <a:custGeom>
            <a:avLst/>
            <a:gdLst>
              <a:gd name="T0" fmla="*/ 965200 w 10000"/>
              <a:gd name="T1" fmla="*/ 0 h 10000"/>
              <a:gd name="T2" fmla="*/ 0 w 10000"/>
              <a:gd name="T3" fmla="*/ 1647825 h 10000"/>
              <a:gd name="T4" fmla="*/ 1930400 w 10000"/>
              <a:gd name="T5" fmla="*/ 1647825 h 10000"/>
              <a:gd name="T6" fmla="*/ 965200 w 10000"/>
              <a:gd name="T7" fmla="*/ 0 h 10000"/>
              <a:gd name="T8" fmla="*/ 0 60000 65536"/>
              <a:gd name="T9" fmla="*/ 0 60000 65536"/>
              <a:gd name="T10" fmla="*/ 0 60000 65536"/>
              <a:gd name="T11" fmla="*/ 0 60000 65536"/>
              <a:gd name="T12" fmla="*/ 0 w 10000"/>
              <a:gd name="T13" fmla="*/ 0 h 10000"/>
              <a:gd name="T14" fmla="*/ 10000 w 10000"/>
              <a:gd name="T15" fmla="*/ 10000 h 10000"/>
            </a:gdLst>
            <a:ahLst/>
            <a:cxnLst>
              <a:cxn ang="T8">
                <a:pos x="T0" y="T1"/>
              </a:cxn>
              <a:cxn ang="T9">
                <a:pos x="T2" y="T3"/>
              </a:cxn>
              <a:cxn ang="T10">
                <a:pos x="T4" y="T5"/>
              </a:cxn>
              <a:cxn ang="T11">
                <a:pos x="T6" y="T7"/>
              </a:cxn>
            </a:cxnLst>
            <a:rect l="T12" t="T13" r="T14" b="T15"/>
            <a:pathLst>
              <a:path w="10000" h="10000">
                <a:moveTo>
                  <a:pt x="5000" y="0"/>
                </a:moveTo>
                <a:lnTo>
                  <a:pt x="0" y="10000"/>
                </a:lnTo>
                <a:lnTo>
                  <a:pt x="10000" y="10000"/>
                </a:lnTo>
                <a:close/>
                <a:moveTo>
                  <a:pt x="5000" y="0"/>
                </a:moveTo>
              </a:path>
            </a:pathLst>
          </a:custGeom>
          <a:solidFill>
            <a:srgbClr val="9A0624"/>
          </a:solidFill>
          <a:ln w="9525">
            <a:solidFill>
              <a:srgbClr val="5B5249"/>
            </a:solidFill>
            <a:round/>
            <a:headEnd/>
            <a:tailEnd/>
          </a:ln>
        </p:spPr>
        <p:txBody>
          <a:bodyPr/>
          <a:lstStyle/>
          <a:p>
            <a:endParaRPr lang="en-US"/>
          </a:p>
        </p:txBody>
      </p:sp>
      <p:sp>
        <p:nvSpPr>
          <p:cNvPr id="21" name="Line 8"/>
          <p:cNvSpPr>
            <a:spLocks noChangeShapeType="1"/>
          </p:cNvSpPr>
          <p:nvPr/>
        </p:nvSpPr>
        <p:spPr bwMode="auto">
          <a:xfrm rot="10800000" flipH="1">
            <a:off x="2811463" y="2208213"/>
            <a:ext cx="1714500" cy="9588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9"/>
          <p:cNvSpPr>
            <a:spLocks noChangeShapeType="1"/>
          </p:cNvSpPr>
          <p:nvPr/>
        </p:nvSpPr>
        <p:spPr bwMode="auto">
          <a:xfrm rot="10800000" flipH="1">
            <a:off x="4864100" y="2344738"/>
            <a:ext cx="11113" cy="19891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 Box 10"/>
          <p:cNvSpPr txBox="1">
            <a:spLocks/>
          </p:cNvSpPr>
          <p:nvPr/>
        </p:nvSpPr>
        <p:spPr bwMode="auto">
          <a:xfrm>
            <a:off x="206375" y="3579813"/>
            <a:ext cx="3222625"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defTabSz="822325" eaLnBrk="0" hangingPunct="0">
              <a:defRPr sz="2400">
                <a:solidFill>
                  <a:schemeClr val="tx1"/>
                </a:solidFill>
                <a:latin typeface="Arial" charset="0"/>
                <a:ea typeface="ＭＳ Ｐゴシック" charset="0"/>
                <a:cs typeface="ＭＳ Ｐゴシック" charset="0"/>
              </a:defRPr>
            </a:lvl1pPr>
            <a:lvl2pPr marL="37931725" indent="-37474525" defTabSz="8223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dirty="0">
                <a:latin typeface="Gill Sans" charset="0"/>
              </a:rPr>
              <a:t>Tasks that provide feedback on students</a:t>
            </a:r>
            <a:r>
              <a:rPr lang="ja-JP" altLang="en-US" sz="2200" dirty="0">
                <a:latin typeface="Gill Sans" charset="0"/>
              </a:rPr>
              <a:t>’</a:t>
            </a:r>
            <a:r>
              <a:rPr lang="en-US" sz="2200" dirty="0">
                <a:latin typeface="Gill Sans" charset="0"/>
              </a:rPr>
              <a:t> knowledge and skills</a:t>
            </a:r>
            <a:endParaRPr lang="en-US" sz="2900" dirty="0">
              <a:latin typeface="Gill Sans" charset="0"/>
            </a:endParaRPr>
          </a:p>
        </p:txBody>
      </p:sp>
      <p:sp>
        <p:nvSpPr>
          <p:cNvPr id="24" name="Text Box 11"/>
          <p:cNvSpPr txBox="1">
            <a:spLocks/>
          </p:cNvSpPr>
          <p:nvPr/>
        </p:nvSpPr>
        <p:spPr bwMode="auto">
          <a:xfrm>
            <a:off x="4937125" y="2276475"/>
            <a:ext cx="3900488"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defTabSz="822325" eaLnBrk="0" hangingPunct="0">
              <a:defRPr sz="2400">
                <a:solidFill>
                  <a:schemeClr val="tx1"/>
                </a:solidFill>
                <a:latin typeface="Arial" charset="0"/>
                <a:ea typeface="ＭＳ Ｐゴシック" charset="0"/>
                <a:cs typeface="ＭＳ Ｐゴシック" charset="0"/>
              </a:defRPr>
            </a:lvl1pPr>
            <a:lvl2pPr marL="37931725" indent="-37474525" defTabSz="8223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dirty="0">
                <a:latin typeface="Gill Sans" charset="0"/>
              </a:rPr>
              <a:t>Descriptions of what students should be able to do at the end of the course</a:t>
            </a:r>
            <a:endParaRPr lang="en-US" sz="2900" dirty="0">
              <a:latin typeface="Gill Sans" charset="0"/>
            </a:endParaRPr>
          </a:p>
        </p:txBody>
      </p:sp>
      <p:sp>
        <p:nvSpPr>
          <p:cNvPr id="25" name="Text Box 12"/>
          <p:cNvSpPr txBox="1">
            <a:spLocks/>
          </p:cNvSpPr>
          <p:nvPr/>
        </p:nvSpPr>
        <p:spPr bwMode="auto">
          <a:xfrm>
            <a:off x="4699000" y="5019675"/>
            <a:ext cx="4284663"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defTabSz="822325" eaLnBrk="0" hangingPunct="0">
              <a:defRPr sz="2400">
                <a:solidFill>
                  <a:schemeClr val="tx1"/>
                </a:solidFill>
                <a:latin typeface="Arial" charset="0"/>
                <a:ea typeface="ＭＳ Ｐゴシック" charset="0"/>
                <a:cs typeface="ＭＳ Ｐゴシック" charset="0"/>
              </a:defRPr>
            </a:lvl1pPr>
            <a:lvl2pPr marL="37931725" indent="-37474525" defTabSz="8223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a:latin typeface="Gill Sans" charset="0"/>
              </a:rPr>
              <a:t>Contexts and activities that foster students</a:t>
            </a:r>
            <a:r>
              <a:rPr lang="ja-JP" altLang="en-US" sz="2200">
                <a:latin typeface="Gill Sans" charset="0"/>
              </a:rPr>
              <a:t>’</a:t>
            </a:r>
            <a:r>
              <a:rPr lang="en-US" sz="2200">
                <a:latin typeface="Gill Sans" charset="0"/>
              </a:rPr>
              <a:t> active engagement in learning </a:t>
            </a:r>
            <a:endParaRPr lang="en-US" sz="2900">
              <a:latin typeface="Gill Sans" charset="0"/>
            </a:endParaRPr>
          </a:p>
        </p:txBody>
      </p:sp>
    </p:spTree>
    <p:extLst>
      <p:ext uri="{BB962C8B-B14F-4D97-AF65-F5344CB8AC3E}">
        <p14:creationId xmlns:p14="http://schemas.microsoft.com/office/powerpoint/2010/main" val="35572109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Co-development?</a:t>
            </a:r>
            <a:endParaRPr lang="en-US" dirty="0"/>
          </a:p>
        </p:txBody>
      </p:sp>
      <p:sp>
        <p:nvSpPr>
          <p:cNvPr id="3" name="Content Placeholder 2"/>
          <p:cNvSpPr>
            <a:spLocks noGrp="1"/>
          </p:cNvSpPr>
          <p:nvPr>
            <p:ph idx="1"/>
          </p:nvPr>
        </p:nvSpPr>
        <p:spPr>
          <a:xfrm>
            <a:off x="381000" y="1219200"/>
            <a:ext cx="8229600" cy="4525963"/>
          </a:xfrm>
        </p:spPr>
        <p:txBody>
          <a:bodyPr/>
          <a:lstStyle/>
          <a:p>
            <a:pPr>
              <a:buFont typeface="Arial"/>
              <a:buChar char="•"/>
            </a:pPr>
            <a:r>
              <a:rPr lang="en-US" sz="2400" dirty="0" smtClean="0">
                <a:cs typeface="Helvetica"/>
              </a:rPr>
              <a:t>Subject matter experts from multiple institution/grantees</a:t>
            </a:r>
          </a:p>
          <a:p>
            <a:pPr>
              <a:buFont typeface="Arial"/>
              <a:buChar char="•"/>
            </a:pPr>
            <a:r>
              <a:rPr lang="en-US" sz="2400" dirty="0" smtClean="0">
                <a:cs typeface="Helvetica"/>
              </a:rPr>
              <a:t>CAST: UDL and Student Variability</a:t>
            </a:r>
          </a:p>
          <a:p>
            <a:pPr>
              <a:buFont typeface="Arial"/>
              <a:buChar char="•"/>
            </a:pPr>
            <a:r>
              <a:rPr lang="en-US" sz="2400" dirty="0" smtClean="0">
                <a:cs typeface="Helvetica"/>
              </a:rPr>
              <a:t>OLI: Applied Learning Science, HCI,  Instructional Design and Technology, Platform, Data and Analytics</a:t>
            </a:r>
          </a:p>
          <a:p>
            <a:pPr>
              <a:buFont typeface="Arial"/>
              <a:buChar char="•"/>
            </a:pPr>
            <a:r>
              <a:rPr lang="en-US" sz="2400" dirty="0" smtClean="0">
                <a:cs typeface="Helvetica"/>
              </a:rPr>
              <a:t>Collaborative Design and Development of </a:t>
            </a:r>
            <a:r>
              <a:rPr lang="en-US" sz="2400" b="1" dirty="0" smtClean="0">
                <a:cs typeface="Helvetica"/>
              </a:rPr>
              <a:t>Online Learning Environment</a:t>
            </a:r>
          </a:p>
          <a:p>
            <a:pPr>
              <a:buFont typeface="Arial"/>
              <a:buChar char="•"/>
            </a:pPr>
            <a:r>
              <a:rPr lang="en-US" sz="2400" dirty="0" smtClean="0">
                <a:cs typeface="Helvetica"/>
              </a:rPr>
              <a:t>Data-driven, Iterative Improvement</a:t>
            </a:r>
          </a:p>
          <a:p>
            <a:pPr>
              <a:buFont typeface="Arial"/>
              <a:buChar char="•"/>
            </a:pPr>
            <a:r>
              <a:rPr lang="en-US" sz="2400" dirty="0" smtClean="0">
                <a:cs typeface="Helvetica"/>
              </a:rPr>
              <a:t>Use and Evaluation—multiple grantees and beyond</a:t>
            </a:r>
          </a:p>
          <a:p>
            <a:pPr>
              <a:buFont typeface="Arial"/>
              <a:buChar char="•"/>
            </a:pPr>
            <a:endParaRPr lang="en-US" sz="2400" dirty="0">
              <a:cs typeface="Helvetica"/>
            </a:endParaRPr>
          </a:p>
        </p:txBody>
      </p:sp>
    </p:spTree>
    <p:extLst>
      <p:ext uri="{BB962C8B-B14F-4D97-AF65-F5344CB8AC3E}">
        <p14:creationId xmlns:p14="http://schemas.microsoft.com/office/powerpoint/2010/main" val="271461540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and Evaluation</a:t>
            </a:r>
            <a:endParaRPr lang="en-US" dirty="0"/>
          </a:p>
        </p:txBody>
      </p:sp>
      <p:sp>
        <p:nvSpPr>
          <p:cNvPr id="4" name="Text Placeholder 3"/>
          <p:cNvSpPr>
            <a:spLocks noGrp="1"/>
          </p:cNvSpPr>
          <p:nvPr>
            <p:ph type="body" idx="1"/>
          </p:nvPr>
        </p:nvSpPr>
        <p:spPr/>
        <p:txBody>
          <a:bodyPr/>
          <a:lstStyle/>
          <a:p>
            <a:r>
              <a:rPr lang="en-US" dirty="0" smtClean="0"/>
              <a:t>Qualitative Feedback</a:t>
            </a:r>
            <a:endParaRPr lang="en-US" dirty="0"/>
          </a:p>
        </p:txBody>
      </p:sp>
      <p:sp>
        <p:nvSpPr>
          <p:cNvPr id="5" name="Content Placeholder 4"/>
          <p:cNvSpPr>
            <a:spLocks noGrp="1"/>
          </p:cNvSpPr>
          <p:nvPr>
            <p:ph sz="half" idx="2"/>
          </p:nvPr>
        </p:nvSpPr>
        <p:spPr/>
        <p:txBody>
          <a:bodyPr/>
          <a:lstStyle/>
          <a:p>
            <a:r>
              <a:rPr lang="en-US" dirty="0" smtClean="0"/>
              <a:t>Live Courses</a:t>
            </a:r>
          </a:p>
          <a:p>
            <a:r>
              <a:rPr lang="en-US" dirty="0" smtClean="0"/>
              <a:t>Student Feedback</a:t>
            </a:r>
          </a:p>
          <a:p>
            <a:r>
              <a:rPr lang="en-US" dirty="0" smtClean="0"/>
              <a:t>Instructor Feedback</a:t>
            </a:r>
          </a:p>
          <a:p>
            <a:r>
              <a:rPr lang="en-US" dirty="0" smtClean="0"/>
              <a:t>Development Team </a:t>
            </a:r>
            <a:endParaRPr lang="en-US" dirty="0"/>
          </a:p>
        </p:txBody>
      </p:sp>
      <p:sp>
        <p:nvSpPr>
          <p:cNvPr id="6" name="Text Placeholder 5"/>
          <p:cNvSpPr>
            <a:spLocks noGrp="1"/>
          </p:cNvSpPr>
          <p:nvPr>
            <p:ph type="body" sz="quarter" idx="3"/>
          </p:nvPr>
        </p:nvSpPr>
        <p:spPr/>
        <p:txBody>
          <a:bodyPr/>
          <a:lstStyle/>
          <a:p>
            <a:r>
              <a:rPr lang="en-US" dirty="0" smtClean="0"/>
              <a:t>Quantitative Data</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1329567838"/>
              </p:ext>
            </p:extLst>
          </p:nvPr>
        </p:nvGraphicFramePr>
        <p:xfrm>
          <a:off x="4648200" y="4343400"/>
          <a:ext cx="4038600" cy="167640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1" descr="OLI-WISEimages-DDL.pdf">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rcRect r="3842" b="6879"/>
          <a:stretch>
            <a:fillRect/>
          </a:stretch>
        </p:blipFill>
        <p:spPr bwMode="auto">
          <a:xfrm>
            <a:off x="4724401" y="2133601"/>
            <a:ext cx="3124199" cy="21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82615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2000" dirty="0" smtClean="0"/>
              <a:t>	If interested, get in touch!</a:t>
            </a:r>
          </a:p>
          <a:p>
            <a:pPr lvl="2">
              <a:buFont typeface="Arial"/>
              <a:buChar char="•"/>
            </a:pPr>
            <a:r>
              <a:rPr lang="en-US" dirty="0" smtClean="0"/>
              <a:t>Contact Information</a:t>
            </a:r>
          </a:p>
          <a:p>
            <a:pPr lvl="2">
              <a:buFont typeface="Arial"/>
              <a:buChar char="•"/>
            </a:pPr>
            <a:r>
              <a:rPr lang="en-US" dirty="0" smtClean="0"/>
              <a:t>Subject Area(s)</a:t>
            </a:r>
          </a:p>
          <a:p>
            <a:pPr lvl="2">
              <a:buFont typeface="Arial"/>
              <a:buChar char="•"/>
            </a:pPr>
            <a:r>
              <a:rPr lang="en-US" dirty="0" smtClean="0"/>
              <a:t>Services</a:t>
            </a:r>
          </a:p>
          <a:p>
            <a:pPr lvl="2">
              <a:buFont typeface="Arial"/>
              <a:buChar char="•"/>
            </a:pPr>
            <a:r>
              <a:rPr lang="en-US" dirty="0" smtClean="0"/>
              <a:t>Timeline</a:t>
            </a:r>
          </a:p>
          <a:p>
            <a:pPr lvl="2">
              <a:buFont typeface="Arial"/>
              <a:buChar char="•"/>
            </a:pPr>
            <a:endParaRPr lang="en-US" dirty="0" smtClean="0"/>
          </a:p>
          <a:p>
            <a:pPr lvl="2">
              <a:buFont typeface="Arial"/>
              <a:buChar char="•"/>
            </a:pPr>
            <a:r>
              <a:rPr lang="en-US" dirty="0"/>
              <a:t>Email OR http://open4us.org/services/</a:t>
            </a:r>
          </a:p>
        </p:txBody>
      </p:sp>
    </p:spTree>
    <p:extLst>
      <p:ext uri="{BB962C8B-B14F-4D97-AF65-F5344CB8AC3E}">
        <p14:creationId xmlns:p14="http://schemas.microsoft.com/office/powerpoint/2010/main" val="75682615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spTree>
    <p:extLst>
      <p:ext uri="{BB962C8B-B14F-4D97-AF65-F5344CB8AC3E}">
        <p14:creationId xmlns:p14="http://schemas.microsoft.com/office/powerpoint/2010/main" val="284473334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bwMode="auto">
          <a:xfrm>
            <a:off x="212725" y="854075"/>
            <a:ext cx="4495800" cy="455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ja-JP" altLang="en-US" sz="2600">
                <a:latin typeface="Times" charset="0"/>
                <a:ea typeface="ＭＳ Ｐゴシック" charset="0"/>
                <a:cs typeface="ＭＳ Ｐゴシック" charset="0"/>
              </a:rPr>
              <a:t>“</a:t>
            </a:r>
            <a:r>
              <a:rPr lang="en-US" sz="2600">
                <a:latin typeface="Times" charset="0"/>
                <a:ea typeface="ＭＳ Ｐゴシック" charset="0"/>
                <a:cs typeface="ＭＳ Ｐゴシック" charset="0"/>
              </a:rPr>
              <a:t>Changing circumstances mandate that we shift the focus of higher education policy away from how to enable more students to afford higher education to </a:t>
            </a:r>
            <a:r>
              <a:rPr lang="en-US" sz="2600" i="1">
                <a:latin typeface="Times" charset="0"/>
                <a:ea typeface="ＭＳ Ｐゴシック" charset="0"/>
                <a:cs typeface="ＭＳ Ｐゴシック" charset="0"/>
              </a:rPr>
              <a:t>how we can make a quality postsecondary education affordable</a:t>
            </a:r>
            <a:r>
              <a:rPr lang="en-US" sz="2600">
                <a:latin typeface="Times" charset="0"/>
                <a:ea typeface="ＭＳ Ｐゴシック" charset="0"/>
                <a:cs typeface="ＭＳ Ｐゴシック" charset="0"/>
              </a:rPr>
              <a:t>.</a:t>
            </a:r>
            <a:r>
              <a:rPr lang="ja-JP" altLang="en-US" sz="2600">
                <a:latin typeface="Times" charset="0"/>
                <a:ea typeface="ＭＳ Ｐゴシック" charset="0"/>
                <a:cs typeface="ＭＳ Ｐゴシック" charset="0"/>
              </a:rPr>
              <a:t>”</a:t>
            </a:r>
            <a:r>
              <a:rPr lang="en-US" sz="2600">
                <a:latin typeface="Times" charset="0"/>
                <a:ea typeface="ＭＳ Ｐゴシック" charset="0"/>
                <a:cs typeface="ＭＳ Ｐゴシック" charset="0"/>
              </a:rPr>
              <a:t/>
            </a:r>
            <a:br>
              <a:rPr lang="en-US" sz="2600">
                <a:latin typeface="Times" charset="0"/>
                <a:ea typeface="ＭＳ Ｐゴシック" charset="0"/>
                <a:cs typeface="ＭＳ Ｐゴシック" charset="0"/>
              </a:rPr>
            </a:br>
            <a:r>
              <a:rPr lang="en-US" sz="2600">
                <a:latin typeface="Times" charset="0"/>
                <a:ea typeface="ＭＳ Ｐゴシック" charset="0"/>
                <a:cs typeface="ＭＳ Ｐゴシック" charset="0"/>
              </a:rPr>
              <a:t/>
            </a:r>
            <a:br>
              <a:rPr lang="en-US" sz="2600">
                <a:latin typeface="Times" charset="0"/>
                <a:ea typeface="ＭＳ Ｐゴシック" charset="0"/>
                <a:cs typeface="ＭＳ Ｐゴシック" charset="0"/>
              </a:rPr>
            </a:br>
            <a:r>
              <a:rPr lang="en-US" sz="2600">
                <a:latin typeface="Times" charset="0"/>
                <a:ea typeface="ＭＳ Ｐゴシック" charset="0"/>
                <a:cs typeface="ＭＳ Ｐゴシック" charset="0"/>
              </a:rPr>
              <a:t>       - Clayton Christensen</a:t>
            </a:r>
            <a:r>
              <a:rPr lang="en-US">
                <a:latin typeface="Times" charset="0"/>
                <a:ea typeface="ＭＳ Ｐゴシック" charset="0"/>
                <a:cs typeface="ＭＳ Ｐゴシック" charset="0"/>
              </a:rPr>
              <a:t/>
            </a:r>
            <a:br>
              <a:rPr lang="en-US">
                <a:latin typeface="Times" charset="0"/>
                <a:ea typeface="ＭＳ Ｐゴシック" charset="0"/>
                <a:cs typeface="ＭＳ Ｐゴシック" charset="0"/>
              </a:rPr>
            </a:br>
            <a:endParaRPr lang="en-US">
              <a:latin typeface="Times" charset="0"/>
              <a:ea typeface="ＭＳ Ｐゴシック" charset="0"/>
              <a:cs typeface="ＭＳ Ｐゴシック" charset="0"/>
            </a:endParaRPr>
          </a:p>
        </p:txBody>
      </p:sp>
      <p:pic>
        <p:nvPicPr>
          <p:cNvPr id="1331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1750"/>
            <a:ext cx="42164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2802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bwMode="auto">
          <a:xfrm>
            <a:off x="212725" y="854075"/>
            <a:ext cx="4495800" cy="455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r>
              <a:rPr lang="en-US" sz="1800" b="0" dirty="0"/>
              <a:t>I was one of ten </a:t>
            </a:r>
            <a:r>
              <a:rPr lang="en-US" sz="1800" b="0" dirty="0" smtClean="0"/>
              <a:t>university </a:t>
            </a:r>
            <a:r>
              <a:rPr lang="en-US" sz="1800" b="0" dirty="0"/>
              <a:t>presidents invited to the White House to meet with President Barack Obama and Secretary of Education Arne Duncan to dis- cuss a critical issue: how to reduce costs and improve the productivity of U.S. higher </a:t>
            </a:r>
            <a:r>
              <a:rPr lang="en-US" sz="1800" b="0" dirty="0" smtClean="0"/>
              <a:t>education</a:t>
            </a:r>
            <a:r>
              <a:rPr lang="en-US" sz="1800" b="0" dirty="0"/>
              <a:t>. The other presidents there represented some of the nation’s largest public university systems (Maryland, New York, and Texas among them). </a:t>
            </a:r>
            <a:br>
              <a:rPr lang="en-US" sz="1800" b="0" dirty="0"/>
            </a:br>
            <a:r>
              <a:rPr lang="en-US" sz="1800" dirty="0"/>
              <a:t>I was there because Carnegie Mellon is the leader in creating technology for education</a:t>
            </a:r>
            <a:r>
              <a:rPr lang="en-US" sz="1800" b="0" dirty="0"/>
              <a:t>. </a:t>
            </a:r>
            <a:r>
              <a:rPr lang="en-US" sz="1800" b="0" dirty="0" smtClean="0"/>
              <a:t/>
            </a:r>
            <a:br>
              <a:rPr lang="en-US" sz="1800" b="0" dirty="0" smtClean="0"/>
            </a:br>
            <a:r>
              <a:rPr lang="en-US" sz="1800" b="0" dirty="0" smtClean="0"/>
              <a:t>-Dr. Jared L. Cohen</a:t>
            </a:r>
            <a:endParaRPr lang="en-US" sz="1800" b="0" dirty="0"/>
          </a:p>
        </p:txBody>
      </p:sp>
      <p:pic>
        <p:nvPicPr>
          <p:cNvPr id="2" name="Picture 1"/>
          <p:cNvPicPr>
            <a:picLocks noChangeAspect="1"/>
          </p:cNvPicPr>
          <p:nvPr/>
        </p:nvPicPr>
        <p:blipFill>
          <a:blip r:embed="rId3"/>
          <a:stretch>
            <a:fillRect/>
          </a:stretch>
        </p:blipFill>
        <p:spPr>
          <a:xfrm>
            <a:off x="5410200" y="228600"/>
            <a:ext cx="3528646" cy="5943600"/>
          </a:xfrm>
          <a:prstGeom prst="rect">
            <a:avLst/>
          </a:prstGeom>
        </p:spPr>
      </p:pic>
    </p:spTree>
    <p:extLst>
      <p:ext uri="{BB962C8B-B14F-4D97-AF65-F5344CB8AC3E}">
        <p14:creationId xmlns:p14="http://schemas.microsoft.com/office/powerpoint/2010/main" val="4651712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bwMode="auto">
          <a:xfrm>
            <a:off x="212725" y="854075"/>
            <a:ext cx="4495800" cy="455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r>
              <a:rPr lang="en-US" sz="1800" b="0" dirty="0" smtClean="0"/>
              <a:t>Not </a:t>
            </a:r>
            <a:r>
              <a:rPr lang="en-US" sz="1800" b="0" dirty="0"/>
              <a:t>only is there a need to seek entirely new approaches, insights and models, but that need is urgent. New approaches offer scalable processes that help colleges lower cost-per-degree </a:t>
            </a:r>
            <a:r>
              <a:rPr lang="en-US" sz="1800" b="0" dirty="0" smtClean="0"/>
              <a:t>and make </a:t>
            </a:r>
            <a:r>
              <a:rPr lang="en-US" sz="1800" b="0" dirty="0"/>
              <a:t>significant improvements to student learning outcomes and retention rates. </a:t>
            </a:r>
            <a:r>
              <a:rPr lang="en-US" sz="1800" dirty="0"/>
              <a:t>Insights from the science of learning combined with advances in information technology and alternative models of course design, implementation, and evaluation show promise in supporting traditional higher education to change the production function</a:t>
            </a:r>
            <a:r>
              <a:rPr lang="en-US" sz="1800" b="0" dirty="0"/>
              <a:t> and meet the seemingly impossible challenge. </a:t>
            </a:r>
            <a:r>
              <a:rPr lang="en-US" sz="1800" dirty="0"/>
              <a:t/>
            </a:r>
            <a:br>
              <a:rPr lang="en-US" sz="1800" dirty="0"/>
            </a:br>
            <a:r>
              <a:rPr lang="en-US" sz="1800" b="0" dirty="0" smtClean="0"/>
              <a:t> </a:t>
            </a:r>
            <a:r>
              <a:rPr lang="en-US" sz="1800" b="0" dirty="0" smtClean="0"/>
              <a:t/>
            </a:r>
            <a:br>
              <a:rPr lang="en-US" sz="1800" b="0" dirty="0" smtClean="0"/>
            </a:br>
            <a:r>
              <a:rPr lang="en-US" sz="1800" b="0" dirty="0" smtClean="0"/>
              <a:t>-Candace </a:t>
            </a:r>
            <a:r>
              <a:rPr lang="en-US" sz="1800" b="0" dirty="0" err="1" smtClean="0"/>
              <a:t>Thille</a:t>
            </a:r>
            <a:r>
              <a:rPr lang="en-US" sz="1800" b="0" dirty="0" smtClean="0"/>
              <a:t>, Director OLI</a:t>
            </a:r>
            <a:endParaRPr lang="en-US" sz="1800" b="0" dirty="0"/>
          </a:p>
        </p:txBody>
      </p:sp>
      <p:pic>
        <p:nvPicPr>
          <p:cNvPr id="3" name="Picture 2"/>
          <p:cNvPicPr>
            <a:picLocks noChangeAspect="1"/>
          </p:cNvPicPr>
          <p:nvPr/>
        </p:nvPicPr>
        <p:blipFill>
          <a:blip r:embed="rId3"/>
          <a:stretch>
            <a:fillRect/>
          </a:stretch>
        </p:blipFill>
        <p:spPr>
          <a:xfrm>
            <a:off x="4876800" y="457200"/>
            <a:ext cx="4021238" cy="5029200"/>
          </a:xfrm>
          <a:prstGeom prst="rect">
            <a:avLst/>
          </a:prstGeom>
        </p:spPr>
      </p:pic>
    </p:spTree>
    <p:extLst>
      <p:ext uri="{BB962C8B-B14F-4D97-AF65-F5344CB8AC3E}">
        <p14:creationId xmlns:p14="http://schemas.microsoft.com/office/powerpoint/2010/main" val="17369107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bwMode="auto">
          <a:xfrm>
            <a:off x="212725" y="304800"/>
            <a:ext cx="4495800" cy="5102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bodyPr>
          <a:lstStyle/>
          <a:p>
            <a:r>
              <a:rPr lang="en-US" sz="1600" b="0" dirty="0" smtClean="0">
                <a:solidFill>
                  <a:srgbClr val="000000"/>
                </a:solidFill>
                <a:latin typeface="Times"/>
                <a:ea typeface="Symbol"/>
                <a:cs typeface="Times"/>
              </a:rPr>
              <a:t>• </a:t>
            </a:r>
            <a:r>
              <a:rPr lang="en-US" sz="1600" b="0" dirty="0" smtClean="0">
                <a:solidFill>
                  <a:srgbClr val="000000"/>
                </a:solidFill>
                <a:latin typeface="Times"/>
                <a:ea typeface="Cambria"/>
                <a:cs typeface="Times"/>
              </a:rPr>
              <a:t>Can </a:t>
            </a:r>
            <a:r>
              <a:rPr lang="en-US" sz="1600" b="0" dirty="0">
                <a:solidFill>
                  <a:srgbClr val="000000"/>
                </a:solidFill>
                <a:latin typeface="Times"/>
                <a:ea typeface="Cambria"/>
                <a:cs typeface="Times"/>
              </a:rPr>
              <a:t>sophisticated, interactive online courses be used to maintain or improve basic learning outcomes (mastery of course content, completion rates, and time-to-degree) in introductory courses in basic subjects such as statistics? </a:t>
            </a:r>
            <a:br>
              <a:rPr lang="en-US" sz="1600" b="0" dirty="0">
                <a:solidFill>
                  <a:srgbClr val="000000"/>
                </a:solidFill>
                <a:latin typeface="Times"/>
                <a:ea typeface="Cambria"/>
                <a:cs typeface="Times"/>
              </a:rPr>
            </a:br>
            <a:r>
              <a:rPr lang="en-US" sz="1600" b="0" dirty="0" smtClean="0">
                <a:solidFill>
                  <a:srgbClr val="000000"/>
                </a:solidFill>
                <a:latin typeface="Times"/>
                <a:ea typeface="Symbol"/>
                <a:cs typeface="Times"/>
              </a:rPr>
              <a:t>•</a:t>
            </a:r>
            <a:r>
              <a:rPr lang="en-US" sz="1600" b="0" dirty="0" smtClean="0">
                <a:solidFill>
                  <a:srgbClr val="000000"/>
                </a:solidFill>
                <a:latin typeface="Times"/>
                <a:ea typeface="Arial"/>
                <a:cs typeface="Times"/>
              </a:rPr>
              <a:t> </a:t>
            </a:r>
            <a:r>
              <a:rPr lang="en-US" sz="1600" b="0" dirty="0" smtClean="0">
                <a:solidFill>
                  <a:srgbClr val="000000"/>
                </a:solidFill>
                <a:latin typeface="Times"/>
                <a:ea typeface="Cambria"/>
                <a:cs typeface="Times"/>
              </a:rPr>
              <a:t>Are </a:t>
            </a:r>
            <a:r>
              <a:rPr lang="en-US" sz="1600" b="0" dirty="0">
                <a:solidFill>
                  <a:srgbClr val="000000"/>
                </a:solidFill>
                <a:latin typeface="Times"/>
                <a:ea typeface="Cambria"/>
                <a:cs typeface="Times"/>
              </a:rPr>
              <a:t>these courses as effective, or possibly more effective, for minority and low-socioeconomic-status students and for other groups subject to stereotype threat? Or, are these groups less well suited to an online approach? </a:t>
            </a:r>
            <a:br>
              <a:rPr lang="en-US" sz="1600" b="0" dirty="0">
                <a:solidFill>
                  <a:srgbClr val="000000"/>
                </a:solidFill>
                <a:latin typeface="Times"/>
                <a:ea typeface="Cambria"/>
                <a:cs typeface="Times"/>
              </a:rPr>
            </a:br>
            <a:r>
              <a:rPr lang="en-US" sz="1600" b="0" dirty="0" smtClean="0">
                <a:solidFill>
                  <a:srgbClr val="000000"/>
                </a:solidFill>
                <a:latin typeface="Times"/>
                <a:ea typeface="Symbol"/>
                <a:cs typeface="Times"/>
              </a:rPr>
              <a:t>•</a:t>
            </a:r>
            <a:r>
              <a:rPr lang="en-US" sz="1600" b="0" dirty="0" smtClean="0">
                <a:solidFill>
                  <a:srgbClr val="000000"/>
                </a:solidFill>
                <a:latin typeface="Times"/>
                <a:ea typeface="Arial"/>
                <a:cs typeface="Times"/>
              </a:rPr>
              <a:t> </a:t>
            </a:r>
            <a:r>
              <a:rPr lang="en-US" sz="1600" b="0" dirty="0" smtClean="0">
                <a:solidFill>
                  <a:srgbClr val="000000"/>
                </a:solidFill>
                <a:latin typeface="Times"/>
                <a:ea typeface="Cambria"/>
                <a:cs typeface="Times"/>
              </a:rPr>
              <a:t>Are </a:t>
            </a:r>
            <a:r>
              <a:rPr lang="en-US" sz="1600" b="0" dirty="0">
                <a:solidFill>
                  <a:srgbClr val="000000"/>
                </a:solidFill>
                <a:latin typeface="Times"/>
                <a:ea typeface="Cambria"/>
                <a:cs typeface="Times"/>
              </a:rPr>
              <a:t>such courses equally effective with not-so-well-prepared students and well-prepared students? </a:t>
            </a:r>
            <a:br>
              <a:rPr lang="en-US" sz="1600" b="0" dirty="0">
                <a:solidFill>
                  <a:srgbClr val="000000"/>
                </a:solidFill>
                <a:latin typeface="Times"/>
                <a:ea typeface="Cambria"/>
                <a:cs typeface="Times"/>
              </a:rPr>
            </a:br>
            <a:r>
              <a:rPr lang="en-US" sz="1600" b="0" dirty="0">
                <a:solidFill>
                  <a:srgbClr val="000000"/>
                </a:solidFill>
                <a:latin typeface="Times"/>
                <a:ea typeface="Cambria"/>
                <a:cs typeface="Times"/>
              </a:rPr>
              <a:t/>
            </a:r>
            <a:br>
              <a:rPr lang="en-US" sz="1600" b="0" dirty="0">
                <a:solidFill>
                  <a:srgbClr val="000000"/>
                </a:solidFill>
                <a:latin typeface="Times"/>
                <a:ea typeface="Cambria"/>
                <a:cs typeface="Times"/>
              </a:rPr>
            </a:br>
            <a:r>
              <a:rPr lang="en-US" sz="1600" dirty="0">
                <a:solidFill>
                  <a:srgbClr val="000000"/>
                </a:solidFill>
                <a:latin typeface="Times"/>
                <a:ea typeface="Cambria"/>
                <a:cs typeface="Times"/>
              </a:rPr>
              <a:t>The results of this study are remarkable; they show comparable learning outcomes for this basic course, with a promise of cost savings and productivity gains over time. </a:t>
            </a:r>
            <a:r>
              <a:rPr lang="en-US" sz="1600" dirty="0" smtClean="0"/>
              <a:t/>
            </a:r>
            <a:br>
              <a:rPr lang="en-US" sz="1600" dirty="0" smtClean="0"/>
            </a:br>
            <a:r>
              <a:rPr lang="en-US" sz="1600" dirty="0" smtClean="0"/>
              <a:t/>
            </a:r>
            <a:br>
              <a:rPr lang="en-US" sz="1600" dirty="0" smtClean="0"/>
            </a:br>
            <a:r>
              <a:rPr lang="en-US" sz="1600" b="0" dirty="0" smtClean="0"/>
              <a:t/>
            </a:r>
            <a:br>
              <a:rPr lang="en-US" sz="1600" b="0" dirty="0" smtClean="0"/>
            </a:br>
            <a:r>
              <a:rPr lang="en-US" sz="1600" b="0" dirty="0" smtClean="0"/>
              <a:t>DEANNA MARCUM </a:t>
            </a:r>
            <a:br>
              <a:rPr lang="en-US" sz="1600" b="0" dirty="0" smtClean="0"/>
            </a:br>
            <a:r>
              <a:rPr lang="en-US" sz="1600" b="0" dirty="0" smtClean="0"/>
              <a:t>Managing Director, </a:t>
            </a:r>
            <a:r>
              <a:rPr lang="en-US" sz="1600" b="0" dirty="0" err="1" smtClean="0"/>
              <a:t>Ithaka</a:t>
            </a:r>
            <a:r>
              <a:rPr lang="en-US" sz="1600" b="0" dirty="0" smtClean="0"/>
              <a:t> S+R </a:t>
            </a:r>
            <a:endParaRPr lang="en-US" sz="1600" b="0" dirty="0">
              <a:effectLst/>
            </a:endParaRPr>
          </a:p>
        </p:txBody>
      </p:sp>
      <p:pic>
        <p:nvPicPr>
          <p:cNvPr id="2" name="Picture 1"/>
          <p:cNvPicPr>
            <a:picLocks noChangeAspect="1"/>
          </p:cNvPicPr>
          <p:nvPr/>
        </p:nvPicPr>
        <p:blipFill>
          <a:blip r:embed="rId3"/>
          <a:stretch>
            <a:fillRect/>
          </a:stretch>
        </p:blipFill>
        <p:spPr>
          <a:xfrm>
            <a:off x="4945304" y="25400"/>
            <a:ext cx="4053019" cy="6070600"/>
          </a:xfrm>
          <a:prstGeom prst="rect">
            <a:avLst/>
          </a:prstGeom>
        </p:spPr>
      </p:pic>
    </p:spTree>
    <p:extLst>
      <p:ext uri="{BB962C8B-B14F-4D97-AF65-F5344CB8AC3E}">
        <p14:creationId xmlns:p14="http://schemas.microsoft.com/office/powerpoint/2010/main" val="31425169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381000" y="1219200"/>
            <a:ext cx="8229600" cy="4525963"/>
          </a:xfrm>
        </p:spPr>
        <p:txBody>
          <a:bodyPr/>
          <a:lstStyle/>
          <a:p>
            <a:pPr>
              <a:buFont typeface="Arial"/>
              <a:buChar char="•"/>
            </a:pPr>
            <a:r>
              <a:rPr lang="en-US" sz="2400" dirty="0" smtClean="0">
                <a:cs typeface="Helvetica"/>
              </a:rPr>
              <a:t>Accurately describe co-development opportunities to your project team and consortia.</a:t>
            </a:r>
          </a:p>
          <a:p>
            <a:pPr>
              <a:buFont typeface="Arial"/>
              <a:buChar char="•"/>
            </a:pPr>
            <a:r>
              <a:rPr lang="en-US" sz="2400" dirty="0" smtClean="0">
                <a:cs typeface="Helvetica"/>
              </a:rPr>
              <a:t>List likely co-development content areas and identify potential areas of overlap with your project.</a:t>
            </a:r>
          </a:p>
          <a:p>
            <a:pPr>
              <a:buFont typeface="Arial"/>
              <a:buChar char="•"/>
            </a:pPr>
            <a:r>
              <a:rPr lang="en-US" sz="2400" dirty="0" smtClean="0">
                <a:cs typeface="Helvetica"/>
              </a:rPr>
              <a:t>Describe benefits and tradeoffs of Co-development.</a:t>
            </a:r>
          </a:p>
          <a:p>
            <a:pPr>
              <a:buFont typeface="Arial"/>
              <a:buChar char="•"/>
            </a:pPr>
            <a:r>
              <a:rPr lang="en-US" sz="2400" dirty="0" smtClean="0">
                <a:cs typeface="Helvetica"/>
              </a:rPr>
              <a:t>Relate co-development to other OPEN opportunities.</a:t>
            </a:r>
          </a:p>
          <a:p>
            <a:pPr>
              <a:buFont typeface="Arial"/>
              <a:buChar char="•"/>
            </a:pPr>
            <a:r>
              <a:rPr lang="en-US" sz="2400" dirty="0" smtClean="0">
                <a:cs typeface="Helvetica"/>
              </a:rPr>
              <a:t>Identify next steps for co-development participation.</a:t>
            </a:r>
            <a:endParaRPr lang="en-US" sz="2400" dirty="0">
              <a:cs typeface="Helvetica"/>
            </a:endParaRPr>
          </a:p>
        </p:txBody>
      </p:sp>
    </p:spTree>
    <p:extLst>
      <p:ext uri="{BB962C8B-B14F-4D97-AF65-F5344CB8AC3E}">
        <p14:creationId xmlns:p14="http://schemas.microsoft.com/office/powerpoint/2010/main" val="249056548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Courses</a:t>
            </a:r>
            <a:endParaRPr lang="en-US" dirty="0"/>
          </a:p>
        </p:txBody>
      </p:sp>
    </p:spTree>
    <p:extLst>
      <p:ext uri="{BB962C8B-B14F-4D97-AF65-F5344CB8AC3E}">
        <p14:creationId xmlns:p14="http://schemas.microsoft.com/office/powerpoint/2010/main" val="40061565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latin typeface="Arial" charset="0"/>
                <a:ea typeface="ＭＳ Ｐゴシック" charset="0"/>
                <a:cs typeface="ＭＳ Ｐゴシック" charset="0"/>
              </a:rPr>
              <a:t>Gaps between supply and demand for </a:t>
            </a:r>
            <a:r>
              <a:rPr lang="en-US" sz="2800" i="1" dirty="0" smtClean="0">
                <a:latin typeface="Arial" charset="0"/>
                <a:ea typeface="ＭＳ Ｐゴシック" charset="0"/>
                <a:cs typeface="ＭＳ Ｐゴシック" charset="0"/>
              </a:rPr>
              <a:t>effective</a:t>
            </a:r>
            <a:r>
              <a:rPr lang="en-US" sz="2800" dirty="0" smtClean="0">
                <a:latin typeface="Arial" charset="0"/>
                <a:ea typeface="ＭＳ Ｐゴシック" charset="0"/>
                <a:cs typeface="ＭＳ Ｐゴシック" charset="0"/>
              </a:rPr>
              <a:t> post-secondary education are growing</a:t>
            </a:r>
            <a:endParaRPr lang="en-US" sz="28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285877738"/>
              </p:ext>
            </p:extLst>
          </p:nvPr>
        </p:nvGraphicFramePr>
        <p:xfrm>
          <a:off x="4191000" y="1600200"/>
          <a:ext cx="44958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900" y="1493838"/>
            <a:ext cx="2462213"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419600"/>
            <a:ext cx="22860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2000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r>
              <a:rPr lang="en-US" dirty="0" smtClean="0"/>
              <a:t>What is the Open Learning Initiative?</a:t>
            </a:r>
            <a:endParaRPr lang="en-US" dirty="0"/>
          </a:p>
        </p:txBody>
      </p:sp>
      <p:pic>
        <p:nvPicPr>
          <p:cNvPr id="4" name="Picture 3"/>
          <p:cNvPicPr>
            <a:picLocks noChangeAspect="1"/>
          </p:cNvPicPr>
          <p:nvPr/>
        </p:nvPicPr>
        <p:blipFill>
          <a:blip r:embed="rId2">
            <a:alphaModFix amt="20000"/>
          </a:blip>
          <a:stretch>
            <a:fillRect/>
          </a:stretch>
        </p:blipFill>
        <p:spPr>
          <a:xfrm>
            <a:off x="533400" y="1752600"/>
            <a:ext cx="7614851" cy="2286000"/>
          </a:xfrm>
          <a:prstGeom prst="rect">
            <a:avLst/>
          </a:prstGeom>
        </p:spPr>
      </p:pic>
      <p:sp>
        <p:nvSpPr>
          <p:cNvPr id="7" name="TextBox 6"/>
          <p:cNvSpPr txBox="1"/>
          <p:nvPr/>
        </p:nvSpPr>
        <p:spPr>
          <a:xfrm>
            <a:off x="4038600" y="1981200"/>
            <a:ext cx="484909" cy="2646878"/>
          </a:xfrm>
          <a:prstGeom prst="rect">
            <a:avLst/>
          </a:prstGeom>
          <a:noFill/>
        </p:spPr>
        <p:txBody>
          <a:bodyPr wrap="square" rtlCol="0">
            <a:spAutoFit/>
          </a:bodyPr>
          <a:lstStyle/>
          <a:p>
            <a:r>
              <a:rPr lang="en-US" sz="16600" b="1" dirty="0" smtClean="0">
                <a:latin typeface="+mn-lt"/>
              </a:rPr>
              <a:t>?</a:t>
            </a:r>
            <a:endParaRPr lang="en-US" sz="16600" b="1" dirty="0">
              <a:latin typeface="+mn-lt"/>
            </a:endParaRPr>
          </a:p>
        </p:txBody>
      </p:sp>
    </p:spTree>
    <p:extLst>
      <p:ext uri="{BB962C8B-B14F-4D97-AF65-F5344CB8AC3E}">
        <p14:creationId xmlns:p14="http://schemas.microsoft.com/office/powerpoint/2010/main" val="67158631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5346700" y="420688"/>
            <a:ext cx="37973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a:t>Cost relative to median family income</a:t>
            </a:r>
          </a:p>
          <a:p>
            <a:pPr algn="ctr"/>
            <a:endParaRPr lang="en-US" sz="1800"/>
          </a:p>
          <a:p>
            <a:pPr algn="ctr"/>
            <a:r>
              <a:rPr lang="en-US" sz="1800"/>
              <a:t>Source: </a:t>
            </a:r>
            <a:r>
              <a:rPr lang="ja-JP" altLang="en-US" sz="1800"/>
              <a:t>“</a:t>
            </a:r>
            <a:r>
              <a:rPr lang="en-US" altLang="ja-JP" sz="1800"/>
              <a:t>Measuring Up 2008</a:t>
            </a:r>
            <a:r>
              <a:rPr lang="ja-JP" altLang="en-US" sz="1800"/>
              <a:t>”</a:t>
            </a:r>
            <a:endParaRPr lang="en-US" sz="1800"/>
          </a:p>
        </p:txBody>
      </p:sp>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73038"/>
            <a:ext cx="4894262"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2884488"/>
            <a:ext cx="3771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768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304800" y="0"/>
            <a:ext cx="8610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600">
                <a:latin typeface="Times" charset="0"/>
                <a:ea typeface="ＭＳ Ｐゴシック" charset="0"/>
                <a:cs typeface="ＭＳ Ｐゴシック" charset="0"/>
              </a:rPr>
              <a:t>One Complexity for Instructional Productivity: Baumol</a:t>
            </a:r>
            <a:r>
              <a:rPr lang="ja-JP" altLang="en-US" sz="3600">
                <a:latin typeface="Times" charset="0"/>
                <a:ea typeface="ＭＳ Ｐゴシック" charset="0"/>
                <a:cs typeface="ＭＳ Ｐゴシック" charset="0"/>
              </a:rPr>
              <a:t>’</a:t>
            </a:r>
            <a:r>
              <a:rPr lang="en-US" altLang="ja-JP" sz="3600">
                <a:latin typeface="Times" charset="0"/>
                <a:ea typeface="ＭＳ Ｐゴシック" charset="0"/>
                <a:cs typeface="ＭＳ Ｐゴシック" charset="0"/>
              </a:rPr>
              <a:t>s </a:t>
            </a:r>
            <a:r>
              <a:rPr lang="ja-JP" altLang="en-US" sz="3600">
                <a:latin typeface="Times" charset="0"/>
                <a:ea typeface="ＭＳ Ｐゴシック" charset="0"/>
                <a:cs typeface="ＭＳ Ｐゴシック" charset="0"/>
              </a:rPr>
              <a:t>“</a:t>
            </a:r>
            <a:r>
              <a:rPr lang="en-US" altLang="ja-JP" sz="3600">
                <a:latin typeface="Times" charset="0"/>
                <a:ea typeface="ＭＳ Ｐゴシック" charset="0"/>
                <a:cs typeface="ＭＳ Ｐゴシック" charset="0"/>
              </a:rPr>
              <a:t>Cost Disease</a:t>
            </a:r>
            <a:r>
              <a:rPr lang="ja-JP" altLang="en-US" sz="3600">
                <a:latin typeface="Times" charset="0"/>
                <a:ea typeface="ＭＳ Ｐゴシック" charset="0"/>
                <a:cs typeface="ＭＳ Ｐゴシック" charset="0"/>
              </a:rPr>
              <a:t>”</a:t>
            </a:r>
            <a:endParaRPr lang="en-US" sz="3600">
              <a:latin typeface="Times" charset="0"/>
              <a:ea typeface="ＭＳ Ｐゴシック" charset="0"/>
              <a:cs typeface="ＭＳ Ｐゴシック" charset="0"/>
            </a:endParaRPr>
          </a:p>
        </p:txBody>
      </p:sp>
      <p:pic>
        <p:nvPicPr>
          <p:cNvPr id="1433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33861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676400"/>
            <a:ext cx="39100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0"/>
          <p:cNvSpPr txBox="1">
            <a:spLocks noChangeArrowheads="1"/>
          </p:cNvSpPr>
          <p:nvPr/>
        </p:nvSpPr>
        <p:spPr bwMode="auto">
          <a:xfrm>
            <a:off x="1219200" y="4648200"/>
            <a:ext cx="723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Geneva" charset="0"/>
              </a:defRPr>
            </a:lvl1pPr>
            <a:lvl2pPr marL="742950" indent="-285750">
              <a:defRPr sz="2400">
                <a:solidFill>
                  <a:schemeClr val="tx1"/>
                </a:solidFill>
                <a:latin typeface="45 Helvetica Light" charset="0"/>
                <a:ea typeface="Geneva" charset="0"/>
                <a:cs typeface="Geneva" charset="0"/>
              </a:defRPr>
            </a:lvl2pPr>
            <a:lvl3pPr marL="1143000" indent="-228600">
              <a:defRPr sz="2400">
                <a:solidFill>
                  <a:schemeClr val="tx1"/>
                </a:solidFill>
                <a:latin typeface="45 Helvetica Light" charset="0"/>
                <a:ea typeface="Geneva" charset="0"/>
                <a:cs typeface="Geneva" charset="0"/>
              </a:defRPr>
            </a:lvl3pPr>
            <a:lvl4pPr marL="1600200" indent="-228600">
              <a:defRPr sz="2400">
                <a:solidFill>
                  <a:schemeClr val="tx1"/>
                </a:solidFill>
                <a:latin typeface="45 Helvetica Light" charset="0"/>
                <a:ea typeface="Geneva" charset="0"/>
                <a:cs typeface="Geneva" charset="0"/>
              </a:defRPr>
            </a:lvl4pPr>
            <a:lvl5pPr marL="2057400" indent="-228600">
              <a:defRPr sz="2400">
                <a:solidFill>
                  <a:schemeClr val="tx1"/>
                </a:solidFill>
                <a:latin typeface="45 Helvetica Light"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pPr algn="ctr"/>
            <a:r>
              <a:rPr lang="ja-JP" altLang="en-US">
                <a:cs typeface="ＭＳ Ｐゴシック" charset="0"/>
              </a:rPr>
              <a:t>“</a:t>
            </a:r>
            <a:r>
              <a:rPr lang="en-US" altLang="ja-JP">
                <a:cs typeface="ＭＳ Ｐゴシック" charset="0"/>
              </a:rPr>
              <a:t>A half hour horn quintet calls for the expenditure of 2.5- man hours in its performance, and any attempt to increase productivity here is likely to be viewed with concern by critics and audience alike.</a:t>
            </a:r>
            <a:r>
              <a:rPr lang="ja-JP" altLang="en-US">
                <a:cs typeface="ＭＳ Ｐゴシック" charset="0"/>
              </a:rPr>
              <a:t>”</a:t>
            </a:r>
            <a:r>
              <a:rPr lang="en-US" altLang="ja-JP">
                <a:cs typeface="ＭＳ Ｐゴシック" charset="0"/>
              </a:rPr>
              <a:t>  (1967) </a:t>
            </a:r>
            <a:endParaRPr lang="en-US"/>
          </a:p>
        </p:txBody>
      </p:sp>
    </p:spTree>
    <p:extLst>
      <p:ext uri="{BB962C8B-B14F-4D97-AF65-F5344CB8AC3E}">
        <p14:creationId xmlns:p14="http://schemas.microsoft.com/office/powerpoint/2010/main" val="1835994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41325" y="271463"/>
            <a:ext cx="7772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Times" charset="0"/>
                <a:ea typeface="ＭＳ Ｐゴシック" charset="0"/>
                <a:cs typeface="ＭＳ Ｐゴシック" charset="0"/>
              </a:rPr>
              <a:t>A false dichotomy for post-secondary education</a:t>
            </a:r>
          </a:p>
        </p:txBody>
      </p:sp>
      <p:graphicFrame>
        <p:nvGraphicFramePr>
          <p:cNvPr id="7" name="Table 6"/>
          <p:cNvGraphicFramePr>
            <a:graphicFrameLocks noGrp="1"/>
          </p:cNvGraphicFramePr>
          <p:nvPr/>
        </p:nvGraphicFramePr>
        <p:xfrm>
          <a:off x="1622425" y="1820863"/>
          <a:ext cx="5802313" cy="3584576"/>
        </p:xfrm>
        <a:graphic>
          <a:graphicData uri="http://schemas.openxmlformats.org/drawingml/2006/table">
            <a:tbl>
              <a:tblPr/>
              <a:tblGrid>
                <a:gridCol w="2900363"/>
                <a:gridCol w="2901950"/>
              </a:tblGrid>
              <a:tr h="17922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4F4EE"/>
                          </a:solidFill>
                          <a:effectLst/>
                          <a:latin typeface="Arial" charset="0"/>
                          <a:ea typeface="ＭＳ Ｐゴシック" charset="0"/>
                          <a:cs typeface="ＭＳ Ｐゴシック" charset="0"/>
                        </a:rPr>
                        <a:t>Low Quality,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4F4EE"/>
                          </a:solidFill>
                          <a:effectLst/>
                          <a:latin typeface="Arial" charset="0"/>
                          <a:ea typeface="ＭＳ Ｐゴシック" charset="0"/>
                          <a:cs typeface="ＭＳ Ｐゴシック" charset="0"/>
                        </a:rPr>
                        <a:t>Hi Productivity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Arial" charset="0"/>
                          <a:ea typeface="ＭＳ Ｐゴシック" charset="0"/>
                          <a:cs typeface="ＭＳ Ｐゴシック" charset="0"/>
                        </a:rPr>
                        <a:t>Hi Quality,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2"/>
                          </a:solidFill>
                          <a:effectLst/>
                          <a:latin typeface="Arial" charset="0"/>
                          <a:ea typeface="ＭＳ Ｐゴシック" charset="0"/>
                          <a:cs typeface="ＭＳ Ｐゴシック" charset="0"/>
                        </a:rPr>
                        <a:t>Hi Productivity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7922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BBBBB"/>
                          </a:solidFill>
                          <a:effectLst/>
                          <a:latin typeface="Arial" charset="0"/>
                          <a:ea typeface="ＭＳ Ｐゴシック" charset="0"/>
                          <a:cs typeface="ＭＳ Ｐゴシック" charset="0"/>
                        </a:rPr>
                        <a:t>Low Quality,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BBBBB"/>
                          </a:solidFill>
                          <a:effectLst/>
                          <a:latin typeface="Arial" charset="0"/>
                          <a:ea typeface="ＭＳ Ｐゴシック" charset="0"/>
                          <a:cs typeface="ＭＳ Ｐゴシック" charset="0"/>
                        </a:rPr>
                        <a:t>Low Productivity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Hi Quality,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Low Productivity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bl>
          </a:graphicData>
        </a:graphic>
      </p:graphicFrame>
      <p:sp>
        <p:nvSpPr>
          <p:cNvPr id="15374" name="TextBox 7"/>
          <p:cNvSpPr txBox="1">
            <a:spLocks noChangeArrowheads="1"/>
          </p:cNvSpPr>
          <p:nvPr/>
        </p:nvSpPr>
        <p:spPr bwMode="auto">
          <a:xfrm>
            <a:off x="2084388" y="5421313"/>
            <a:ext cx="4884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Geneva" charset="0"/>
              </a:defRPr>
            </a:lvl1pPr>
            <a:lvl2pPr marL="742950" indent="-285750">
              <a:defRPr sz="2400">
                <a:solidFill>
                  <a:schemeClr val="tx1"/>
                </a:solidFill>
                <a:latin typeface="45 Helvetica Light" charset="0"/>
                <a:ea typeface="Geneva" charset="0"/>
                <a:cs typeface="Geneva" charset="0"/>
              </a:defRPr>
            </a:lvl2pPr>
            <a:lvl3pPr marL="1143000" indent="-228600">
              <a:defRPr sz="2400">
                <a:solidFill>
                  <a:schemeClr val="tx1"/>
                </a:solidFill>
                <a:latin typeface="45 Helvetica Light" charset="0"/>
                <a:ea typeface="Geneva" charset="0"/>
                <a:cs typeface="Geneva" charset="0"/>
              </a:defRPr>
            </a:lvl3pPr>
            <a:lvl4pPr marL="1600200" indent="-228600">
              <a:defRPr sz="2400">
                <a:solidFill>
                  <a:schemeClr val="tx1"/>
                </a:solidFill>
                <a:latin typeface="45 Helvetica Light" charset="0"/>
                <a:ea typeface="Geneva" charset="0"/>
                <a:cs typeface="Geneva" charset="0"/>
              </a:defRPr>
            </a:lvl4pPr>
            <a:lvl5pPr marL="2057400" indent="-228600">
              <a:defRPr sz="2400">
                <a:solidFill>
                  <a:schemeClr val="tx1"/>
                </a:solidFill>
                <a:latin typeface="45 Helvetica Light"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pPr algn="ctr"/>
            <a:r>
              <a:rPr lang="en-US"/>
              <a:t>Quality</a:t>
            </a:r>
          </a:p>
        </p:txBody>
      </p:sp>
      <p:sp>
        <p:nvSpPr>
          <p:cNvPr id="15375" name="TextBox 8"/>
          <p:cNvSpPr txBox="1">
            <a:spLocks noChangeArrowheads="1"/>
          </p:cNvSpPr>
          <p:nvPr/>
        </p:nvSpPr>
        <p:spPr bwMode="auto">
          <a:xfrm rot="-5400000">
            <a:off x="-97631" y="3191669"/>
            <a:ext cx="2735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Geneva" charset="0"/>
              </a:defRPr>
            </a:lvl1pPr>
            <a:lvl2pPr marL="742950" indent="-285750">
              <a:defRPr sz="2400">
                <a:solidFill>
                  <a:schemeClr val="tx1"/>
                </a:solidFill>
                <a:latin typeface="45 Helvetica Light" charset="0"/>
                <a:ea typeface="Geneva" charset="0"/>
                <a:cs typeface="Geneva" charset="0"/>
              </a:defRPr>
            </a:lvl2pPr>
            <a:lvl3pPr marL="1143000" indent="-228600">
              <a:defRPr sz="2400">
                <a:solidFill>
                  <a:schemeClr val="tx1"/>
                </a:solidFill>
                <a:latin typeface="45 Helvetica Light" charset="0"/>
                <a:ea typeface="Geneva" charset="0"/>
                <a:cs typeface="Geneva" charset="0"/>
              </a:defRPr>
            </a:lvl3pPr>
            <a:lvl4pPr marL="1600200" indent="-228600">
              <a:defRPr sz="2400">
                <a:solidFill>
                  <a:schemeClr val="tx1"/>
                </a:solidFill>
                <a:latin typeface="45 Helvetica Light" charset="0"/>
                <a:ea typeface="Geneva" charset="0"/>
                <a:cs typeface="Geneva" charset="0"/>
              </a:defRPr>
            </a:lvl4pPr>
            <a:lvl5pPr marL="2057400" indent="-228600">
              <a:defRPr sz="2400">
                <a:solidFill>
                  <a:schemeClr val="tx1"/>
                </a:solidFill>
                <a:latin typeface="45 Helvetica Light"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pPr algn="ctr"/>
            <a:r>
              <a:rPr lang="en-US"/>
              <a:t>Productivity</a:t>
            </a:r>
          </a:p>
        </p:txBody>
      </p:sp>
      <p:sp>
        <p:nvSpPr>
          <p:cNvPr id="10" name="Line Callout 1 9"/>
          <p:cNvSpPr/>
          <p:nvPr/>
        </p:nvSpPr>
        <p:spPr bwMode="auto">
          <a:xfrm>
            <a:off x="6511925" y="1709738"/>
            <a:ext cx="2403475" cy="2262187"/>
          </a:xfrm>
          <a:prstGeom prst="borderCallout1">
            <a:avLst>
              <a:gd name="adj1" fmla="val 49712"/>
              <a:gd name="adj2" fmla="val -881"/>
              <a:gd name="adj3" fmla="val 146758"/>
              <a:gd name="adj4" fmla="val -13946"/>
            </a:avLst>
          </a:prstGeom>
          <a:solidFill>
            <a:schemeClr val="accent1"/>
          </a:solidFill>
          <a:ln w="12700" cap="flat" cmpd="sng" algn="ctr">
            <a:solidFill>
              <a:schemeClr val="tx1">
                <a:lumMod val="10000"/>
              </a:schemeClr>
            </a:solidFill>
            <a:prstDash val="solid"/>
            <a:round/>
            <a:headEnd type="none" w="med" len="med"/>
            <a:tailEnd type="arrow" w="med" len="med"/>
          </a:ln>
          <a:effectLst/>
        </p:spPr>
        <p:txBody>
          <a:bodyPr/>
          <a:lstStyle/>
          <a:p>
            <a:pPr algn="ctr">
              <a:defRPr/>
            </a:pPr>
            <a:r>
              <a:rPr lang="en-US">
                <a:latin typeface="Times" charset="0"/>
                <a:cs typeface="ＭＳ Ｐゴシック" charset="0"/>
              </a:rPr>
              <a:t>Many, with Baumol assume higher education has only these two options</a:t>
            </a:r>
          </a:p>
        </p:txBody>
      </p:sp>
      <p:cxnSp>
        <p:nvCxnSpPr>
          <p:cNvPr id="15377" name="Straight Connector 12"/>
          <p:cNvCxnSpPr>
            <a:cxnSpLocks noChangeShapeType="1"/>
            <a:stCxn id="10" idx="2"/>
          </p:cNvCxnSpPr>
          <p:nvPr/>
        </p:nvCxnSpPr>
        <p:spPr bwMode="auto">
          <a:xfrm rot="10800000" flipV="1">
            <a:off x="2865438" y="2841625"/>
            <a:ext cx="3646487" cy="73025"/>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564080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Times" charset="0"/>
                <a:ea typeface="ＭＳ Ｐゴシック" charset="0"/>
                <a:cs typeface="ＭＳ Ｐゴシック" charset="0"/>
              </a:rPr>
              <a:t/>
            </a:r>
            <a:br>
              <a:rPr lang="en-US">
                <a:latin typeface="Times" charset="0"/>
                <a:ea typeface="ＭＳ Ｐゴシック" charset="0"/>
                <a:cs typeface="ＭＳ Ｐゴシック" charset="0"/>
              </a:rPr>
            </a:br>
            <a:endParaRPr lang="en-US">
              <a:latin typeface="Times" charset="0"/>
              <a:ea typeface="ＭＳ Ｐゴシック" charset="0"/>
              <a:cs typeface="ＭＳ Ｐゴシック" charset="0"/>
            </a:endParaRPr>
          </a:p>
        </p:txBody>
      </p:sp>
      <p:sp>
        <p:nvSpPr>
          <p:cNvPr id="16387" name="Slide Number Placeholder 3"/>
          <p:cNvSpPr>
            <a:spLocks noGrp="1"/>
          </p:cNvSpPr>
          <p:nvPr>
            <p:ph type="sldNum" sz="quarter" idx="12"/>
          </p:nvPr>
        </p:nvSpPr>
        <p:spPr bwMode="auto">
          <a:xfrm>
            <a:off x="5715000" y="4830763"/>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Geneva" charset="0"/>
              </a:defRPr>
            </a:lvl1pPr>
            <a:lvl2pPr marL="742950" indent="-285750">
              <a:defRPr sz="2400">
                <a:solidFill>
                  <a:schemeClr val="tx1"/>
                </a:solidFill>
                <a:latin typeface="45 Helvetica Light" charset="0"/>
                <a:ea typeface="Geneva" charset="0"/>
                <a:cs typeface="Geneva" charset="0"/>
              </a:defRPr>
            </a:lvl2pPr>
            <a:lvl3pPr marL="1143000" indent="-228600">
              <a:defRPr sz="2400">
                <a:solidFill>
                  <a:schemeClr val="tx1"/>
                </a:solidFill>
                <a:latin typeface="45 Helvetica Light" charset="0"/>
                <a:ea typeface="Geneva" charset="0"/>
                <a:cs typeface="Geneva" charset="0"/>
              </a:defRPr>
            </a:lvl3pPr>
            <a:lvl4pPr marL="1600200" indent="-228600">
              <a:defRPr sz="2400">
                <a:solidFill>
                  <a:schemeClr val="tx1"/>
                </a:solidFill>
                <a:latin typeface="45 Helvetica Light" charset="0"/>
                <a:ea typeface="Geneva" charset="0"/>
                <a:cs typeface="Geneva" charset="0"/>
              </a:defRPr>
            </a:lvl4pPr>
            <a:lvl5pPr marL="2057400" indent="-228600">
              <a:defRPr sz="2400">
                <a:solidFill>
                  <a:schemeClr val="tx1"/>
                </a:solidFill>
                <a:latin typeface="45 Helvetica Light"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fld id="{13063BDC-BAEB-D640-A141-FA99C627EF43}" type="slidenum">
              <a:rPr lang="en-US">
                <a:latin typeface="Times" charset="0"/>
              </a:rPr>
              <a:pPr/>
              <a:t>63</a:t>
            </a:fld>
            <a:endParaRPr lang="en-US">
              <a:latin typeface="Times" charset="0"/>
            </a:endParaRPr>
          </a:p>
        </p:txBody>
      </p:sp>
      <p:pic>
        <p:nvPicPr>
          <p:cNvPr id="16388" name="Picture 5" descr="headphon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2350" y="182563"/>
            <a:ext cx="20510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Academic Earth.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2925" y="3916363"/>
            <a:ext cx="47910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916363"/>
            <a:ext cx="22733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Notched Right Arrow 8"/>
          <p:cNvSpPr>
            <a:spLocks noChangeArrowheads="1"/>
          </p:cNvSpPr>
          <p:nvPr/>
        </p:nvSpPr>
        <p:spPr bwMode="auto">
          <a:xfrm>
            <a:off x="4495800" y="1249363"/>
            <a:ext cx="977900" cy="484187"/>
          </a:xfrm>
          <a:prstGeom prst="notchedRightArrow">
            <a:avLst>
              <a:gd name="adj1" fmla="val 50000"/>
              <a:gd name="adj2" fmla="val 50024"/>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16392" name="Notched Right Arrow 9"/>
          <p:cNvSpPr>
            <a:spLocks noChangeArrowheads="1"/>
          </p:cNvSpPr>
          <p:nvPr/>
        </p:nvSpPr>
        <p:spPr bwMode="auto">
          <a:xfrm>
            <a:off x="2971800" y="4754563"/>
            <a:ext cx="977900" cy="484187"/>
          </a:xfrm>
          <a:prstGeom prst="notchedRightArrow">
            <a:avLst>
              <a:gd name="adj1" fmla="val 50000"/>
              <a:gd name="adj2" fmla="val 50024"/>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p>
        </p:txBody>
      </p:sp>
      <p:sp>
        <p:nvSpPr>
          <p:cNvPr id="11" name="Not Equal 10"/>
          <p:cNvSpPr/>
          <p:nvPr/>
        </p:nvSpPr>
        <p:spPr bwMode="auto">
          <a:xfrm>
            <a:off x="4495800" y="2773363"/>
            <a:ext cx="914400" cy="914400"/>
          </a:xfrm>
          <a:prstGeom prst="mathNotEqual">
            <a:avLst/>
          </a:prstGeom>
          <a:noFill/>
          <a:ln w="19050" cap="flat" cmpd="sng" algn="ctr">
            <a:solidFill>
              <a:schemeClr val="tx1"/>
            </a:solidFill>
            <a:prstDash val="solid"/>
            <a:round/>
            <a:headEnd type="none" w="med" len="med"/>
            <a:tailEnd type="none" w="med" len="med"/>
          </a:ln>
          <a:effectLst/>
        </p:spPr>
        <p:txBody>
          <a:bodyPr anchor="ctr"/>
          <a:lstStyle/>
          <a:p>
            <a:pPr algn="ctr">
              <a:defRPr/>
            </a:pPr>
            <a:endParaRPr lang="en-US">
              <a:latin typeface="Times" charset="0"/>
              <a:cs typeface="ＭＳ Ｐゴシック" charset="0"/>
            </a:endParaRPr>
          </a:p>
        </p:txBody>
      </p:sp>
      <p:pic>
        <p:nvPicPr>
          <p:cNvPr id="16394"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82563"/>
            <a:ext cx="35052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261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Discussion?</a:t>
            </a:r>
            <a:endParaRPr lang="en-US" dirty="0"/>
          </a:p>
        </p:txBody>
      </p:sp>
      <p:sp>
        <p:nvSpPr>
          <p:cNvPr id="3" name="Content Placeholder 2"/>
          <p:cNvSpPr>
            <a:spLocks noGrp="1"/>
          </p:cNvSpPr>
          <p:nvPr>
            <p:ph idx="1"/>
          </p:nvPr>
        </p:nvSpPr>
        <p:spPr/>
        <p:txBody>
          <a:bodyPr/>
          <a:lstStyle/>
          <a:p>
            <a:pPr lvl="1">
              <a:buFont typeface="Arial"/>
              <a:buChar char="•"/>
            </a:pPr>
            <a:r>
              <a:rPr lang="en-US" dirty="0" smtClean="0"/>
              <a:t>Norman Bier</a:t>
            </a:r>
          </a:p>
          <a:p>
            <a:pPr lvl="1">
              <a:buFont typeface="Arial"/>
              <a:buChar char="•"/>
            </a:pPr>
            <a:r>
              <a:rPr lang="en-US" dirty="0" smtClean="0">
                <a:hlinkClick r:id="rId3"/>
              </a:rPr>
              <a:t>nbier</a:t>
            </a:r>
            <a:r>
              <a:rPr lang="en-US" dirty="0" smtClean="0">
                <a:hlinkClick r:id="rId3"/>
              </a:rPr>
              <a:t>@</a:t>
            </a:r>
            <a:r>
              <a:rPr lang="en-US" dirty="0" smtClean="0">
                <a:hlinkClick r:id="rId3"/>
              </a:rPr>
              <a:t>cmu.edu</a:t>
            </a:r>
            <a:endParaRPr lang="en-US" dirty="0" smtClean="0"/>
          </a:p>
          <a:p>
            <a:pPr lvl="1">
              <a:buFont typeface="Arial"/>
              <a:buChar char="•"/>
            </a:pPr>
            <a:endParaRPr lang="en-US" dirty="0"/>
          </a:p>
          <a:p>
            <a:pPr lvl="1">
              <a:buFont typeface="Arial"/>
              <a:buChar char="•"/>
            </a:pPr>
            <a:endParaRPr lang="en-US" dirty="0" smtClean="0"/>
          </a:p>
          <a:p>
            <a:pPr lvl="1">
              <a:buFont typeface="Arial"/>
              <a:buChar char="•"/>
            </a:pPr>
            <a:endParaRPr lang="en-US" dirty="0"/>
          </a:p>
        </p:txBody>
      </p:sp>
    </p:spTree>
    <p:extLst>
      <p:ext uri="{BB962C8B-B14F-4D97-AF65-F5344CB8AC3E}">
        <p14:creationId xmlns:p14="http://schemas.microsoft.com/office/powerpoint/2010/main" val="2318517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p:cNvPicPr>
            <a:picLocks noChangeAspect="1"/>
          </p:cNvPicPr>
          <p:nvPr/>
        </p:nvPicPr>
        <p:blipFill>
          <a:blip r:embed="rId2"/>
          <a:srcRect t="-250735" b="-250735"/>
          <a:stretch>
            <a:fillRect/>
          </a:stretch>
        </p:blipFill>
        <p:spPr>
          <a:xfrm>
            <a:off x="304800" y="-2057400"/>
            <a:ext cx="5111750" cy="5853113"/>
          </a:xfrm>
          <a:prstGeom prst="rect">
            <a:avLst/>
          </a:prstGeom>
        </p:spPr>
      </p:pic>
      <p:sp>
        <p:nvSpPr>
          <p:cNvPr id="4" name="Text Placeholder 3"/>
          <p:cNvSpPr>
            <a:spLocks noGrp="1"/>
          </p:cNvSpPr>
          <p:nvPr>
            <p:ph type="body" sz="half" idx="2"/>
          </p:nvPr>
        </p:nvSpPr>
        <p:spPr/>
        <p:txBody>
          <a:bodyPr anchor="ctr" anchorCtr="0"/>
          <a:lstStyle/>
          <a:p>
            <a:r>
              <a:rPr lang="en-US" sz="2000" dirty="0" smtClean="0"/>
              <a:t>An approach to designing, developing, delivering and improving learning experiences</a:t>
            </a:r>
            <a:endParaRPr lang="en-US" sz="2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74916270"/>
              </p:ext>
            </p:extLst>
          </p:nvPr>
        </p:nvGraphicFramePr>
        <p:xfrm>
          <a:off x="3575050" y="1447800"/>
          <a:ext cx="511175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24192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problem type is most difficult for beginning algebra students?</a:t>
            </a:r>
            <a:endParaRPr lang="en-US" dirty="0"/>
          </a:p>
        </p:txBody>
      </p:sp>
      <p:sp>
        <p:nvSpPr>
          <p:cNvPr id="3" name="Content Placeholder 2"/>
          <p:cNvSpPr>
            <a:spLocks noGrp="1"/>
          </p:cNvSpPr>
          <p:nvPr>
            <p:ph idx="1"/>
          </p:nvPr>
        </p:nvSpPr>
        <p:spPr/>
        <p:txBody>
          <a:bodyPr/>
          <a:lstStyle/>
          <a:p>
            <a:endParaRPr lang="en-US" sz="2400" dirty="0" smtClean="0"/>
          </a:p>
          <a:p>
            <a:r>
              <a:rPr lang="en-US" sz="2000" b="1" dirty="0" smtClean="0">
                <a:latin typeface="Arial"/>
                <a:cs typeface="Arial"/>
              </a:rPr>
              <a:t>Story Problem</a:t>
            </a:r>
          </a:p>
          <a:p>
            <a:r>
              <a:rPr lang="en-US" sz="2000" dirty="0" smtClean="0">
                <a:latin typeface="Arial"/>
                <a:cs typeface="Arial"/>
              </a:rPr>
              <a:t>	As a waiter, Ted gets $6 per hour.  One night he made $66 in tips and earned a total of $81.90.  How many hours did Ted work? </a:t>
            </a:r>
            <a:br>
              <a:rPr lang="en-US" sz="2000" dirty="0" smtClean="0">
                <a:latin typeface="Arial"/>
                <a:cs typeface="Arial"/>
              </a:rPr>
            </a:br>
            <a:endParaRPr lang="en-US" sz="2000" dirty="0" smtClean="0">
              <a:latin typeface="Arial"/>
              <a:cs typeface="Arial"/>
            </a:endParaRPr>
          </a:p>
          <a:p>
            <a:r>
              <a:rPr lang="en-US" sz="2000" b="1" dirty="0" smtClean="0">
                <a:latin typeface="Arial"/>
                <a:cs typeface="Arial"/>
              </a:rPr>
              <a:t>Word Problem</a:t>
            </a:r>
          </a:p>
          <a:p>
            <a:r>
              <a:rPr lang="en-US" sz="2000" dirty="0" smtClean="0">
                <a:latin typeface="Arial"/>
                <a:cs typeface="Arial"/>
              </a:rPr>
              <a:t>	Starting with some number, if I multiply it by 6 and then add 66, I get 81.90.  What number did I start with?</a:t>
            </a:r>
            <a:br>
              <a:rPr lang="en-US" sz="2000" dirty="0" smtClean="0">
                <a:latin typeface="Arial"/>
                <a:cs typeface="Arial"/>
              </a:rPr>
            </a:br>
            <a:endParaRPr lang="en-US" sz="2000" dirty="0" smtClean="0">
              <a:latin typeface="Arial"/>
              <a:cs typeface="Arial"/>
            </a:endParaRPr>
          </a:p>
          <a:p>
            <a:r>
              <a:rPr lang="en-US" sz="2000" b="1" dirty="0" smtClean="0">
                <a:latin typeface="Arial"/>
                <a:cs typeface="Arial"/>
              </a:rPr>
              <a:t>Equation</a:t>
            </a:r>
          </a:p>
          <a:p>
            <a:r>
              <a:rPr lang="en-US" sz="2000" dirty="0" smtClean="0">
                <a:latin typeface="Arial"/>
                <a:cs typeface="Arial"/>
              </a:rPr>
              <a:t>	x * 6 + 66 = 81.90</a:t>
            </a:r>
          </a:p>
          <a:p>
            <a:endParaRPr lang="en-US" sz="2400" dirty="0"/>
          </a:p>
        </p:txBody>
      </p:sp>
    </p:spTree>
    <p:extLst>
      <p:ext uri="{BB962C8B-B14F-4D97-AF65-F5344CB8AC3E}">
        <p14:creationId xmlns:p14="http://schemas.microsoft.com/office/powerpoint/2010/main" val="23163488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 Student Results:</a:t>
            </a:r>
            <a:br>
              <a:rPr lang="en-US" dirty="0" smtClean="0"/>
            </a:br>
            <a:r>
              <a:rPr lang="en-US" dirty="0" smtClean="0"/>
              <a:t>Story Problems are Easier!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176310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91889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Osaka"/>
        <a:cs typeface="Osaka"/>
      </a:majorFont>
      <a:minorFont>
        <a:latin typeface="75 Helvetica Bold"/>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Monica:Applications:Microsoft Office 2004:Templates:Presentations:Designs:Blank Presentation</Template>
  <TotalTime>5981</TotalTime>
  <Words>1716</Words>
  <Application>Microsoft Macintosh PowerPoint</Application>
  <PresentationFormat>On-screen Show (4:3)</PresentationFormat>
  <Paragraphs>352</Paragraphs>
  <Slides>64</Slides>
  <Notes>40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Blank Presentation</vt:lpstr>
      <vt:lpstr>PowerPoint Presentation</vt:lpstr>
      <vt:lpstr>Outcomes</vt:lpstr>
      <vt:lpstr>Agenda</vt:lpstr>
      <vt:lpstr>Co-development?</vt:lpstr>
      <vt:lpstr>Co-development?</vt:lpstr>
      <vt:lpstr>What is the Open Learning Initiative?</vt:lpstr>
      <vt:lpstr>PowerPoint Presentation</vt:lpstr>
      <vt:lpstr>Which problem type is most difficult for beginning algebra students?</vt:lpstr>
      <vt:lpstr>Algebra Student Results: Story Problems are Easier!</vt:lpstr>
      <vt:lpstr>Algebra Student Results: Story Problems are Easier!</vt:lpstr>
      <vt:lpstr>Why a learner-centered approach?</vt:lpstr>
      <vt:lpstr>What is CMU’s Open Learning Initiative? </vt:lpstr>
      <vt:lpstr>A little history…</vt:lpstr>
      <vt:lpstr>Open Education</vt:lpstr>
      <vt:lpstr>Inception</vt:lpstr>
      <vt:lpstr>OLI Goals</vt:lpstr>
      <vt:lpstr>Team-based design and development</vt:lpstr>
      <vt:lpstr>Community-based Research</vt:lpstr>
      <vt:lpstr>Principles Derived from Learning Science</vt:lpstr>
      <vt:lpstr>What is a Cognitive Tutor?</vt:lpstr>
      <vt:lpstr>Principles Derived from Learning Science:          Practice Synthesizing and Applying Skills &amp; Knowledge </vt:lpstr>
      <vt:lpstr>Feedback: Changing the Productivity of Learners and Teachers</vt:lpstr>
      <vt:lpstr>PowerPoint Presentation</vt:lpstr>
      <vt:lpstr>PowerPoint Presentation</vt:lpstr>
      <vt:lpstr>PowerPoint Presentation</vt:lpstr>
      <vt:lpstr> Feedback Loops for Continuous Improvement</vt:lpstr>
      <vt:lpstr>Learning Curve Analysis</vt:lpstr>
      <vt:lpstr>Other Learning Curves learnig </vt:lpstr>
      <vt:lpstr>PowerPoint Presentation</vt:lpstr>
      <vt:lpstr>Other Metrics</vt:lpstr>
      <vt:lpstr>OLI Review:</vt:lpstr>
      <vt:lpstr>What is Co-development?</vt:lpstr>
      <vt:lpstr>Co-development</vt:lpstr>
      <vt:lpstr>Grantee Participation</vt:lpstr>
      <vt:lpstr>Roles</vt:lpstr>
      <vt:lpstr>Key:</vt:lpstr>
      <vt:lpstr>PowerPoint Presentation</vt:lpstr>
      <vt:lpstr>In Relation to Other OPEN/TAACCCT Opportunities:</vt:lpstr>
      <vt:lpstr>Emergent Properties</vt:lpstr>
      <vt:lpstr>Engaging at Multiple Levels</vt:lpstr>
      <vt:lpstr>Engaging at Multiple Levels:</vt:lpstr>
      <vt:lpstr>Getting Involved</vt:lpstr>
      <vt:lpstr>Our Approach</vt:lpstr>
      <vt:lpstr>Subject Areas</vt:lpstr>
      <vt:lpstr>Ways to Be Involved:</vt:lpstr>
      <vt:lpstr>Timeline for Projects (months)</vt:lpstr>
      <vt:lpstr>Planning and Training</vt:lpstr>
      <vt:lpstr>A Change in Knowledge State</vt:lpstr>
      <vt:lpstr>Development  The Course Design Triangle </vt:lpstr>
      <vt:lpstr>Use and Evaluation</vt:lpstr>
      <vt:lpstr>Next Steps</vt:lpstr>
      <vt:lpstr>Learn More</vt:lpstr>
      <vt:lpstr>“Changing circumstances mandate that we shift the focus of higher education policy away from how to enable more students to afford higher education to how we can make a quality postsecondary education affordable.”         - Clayton Christensen </vt:lpstr>
      <vt:lpstr>I was one of ten university presidents invited to the White House to meet with President Barack Obama and Secretary of Education Arne Duncan to dis- cuss a critical issue: how to reduce costs and improve the productivity of U.S. higher education. The other presidents there represented some of the nation’s largest public university systems (Maryland, New York, and Texas among them).  I was there because Carnegie Mellon is the leader in creating technology for education.  -Dr. Jared L. Cohen</vt:lpstr>
      <vt:lpstr>Not only is there a need to seek entirely new approaches, insights and models, but that need is urgent. New approaches offer scalable processes that help colleges lower cost-per-degree and make significant improvements to student learning outcomes and retention rates. Insights from the science of learning combined with advances in information technology and alternative models of course design, implementation, and evaluation show promise in supporting traditional higher education to change the production function and meet the seemingly impossible challenge.    -Candace Thille, Director OLI</vt:lpstr>
      <vt:lpstr>• Can sophisticated, interactive online courses be used to maintain or improve basic learning outcomes (mastery of course content, completion rates, and time-to-degree) in introductory courses in basic subjects such as statistics?  • Are these courses as effective, or possibly more effective, for minority and low-socioeconomic-status students and for other groups subject to stereotype threat? Or, are these groups less well suited to an online approach?  • Are such courses equally effective with not-so-well-prepared students and well-prepared students?   The results of this study are remarkable; they show comparable learning outcomes for this basic course, with a promise of cost savings and productivity gains over time.    DEANNA MARCUM  Managing Director, Ithaka S+R </vt:lpstr>
      <vt:lpstr>Discussion</vt:lpstr>
      <vt:lpstr>Beyond Courses</vt:lpstr>
      <vt:lpstr>Gaps between supply and demand for effective post-secondary education are growing</vt:lpstr>
      <vt:lpstr>PowerPoint Presentation</vt:lpstr>
      <vt:lpstr>One Complexity for Instructional Productivity: Baumol’s “Cost Disease”</vt:lpstr>
      <vt:lpstr>A false dichotomy for post-secondary education</vt:lpstr>
      <vt:lpstr> </vt:lpstr>
      <vt:lpstr>Questions? Discussion?</vt:lpstr>
    </vt:vector>
  </TitlesOfParts>
  <Company>Monica Banaszak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Banaszak</dc:creator>
  <cp:lastModifiedBy>Norman Bier</cp:lastModifiedBy>
  <cp:revision>130</cp:revision>
  <cp:lastPrinted>2012-05-02T16:23:50Z</cp:lastPrinted>
  <dcterms:created xsi:type="dcterms:W3CDTF">2011-04-07T14:34:01Z</dcterms:created>
  <dcterms:modified xsi:type="dcterms:W3CDTF">2012-05-31T18:11:48Z</dcterms:modified>
</cp:coreProperties>
</file>